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6"/>
  </p:notesMasterIdLst>
  <p:sldIdLst>
    <p:sldId id="315"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385" r:id="rId20"/>
    <p:sldId id="275" r:id="rId21"/>
    <p:sldId id="388" r:id="rId22"/>
    <p:sldId id="389" r:id="rId23"/>
    <p:sldId id="390" r:id="rId24"/>
    <p:sldId id="391" r:id="rId25"/>
    <p:sldId id="387" r:id="rId26"/>
    <p:sldId id="307" r:id="rId27"/>
    <p:sldId id="345" r:id="rId28"/>
    <p:sldId id="346" r:id="rId29"/>
    <p:sldId id="347" r:id="rId30"/>
    <p:sldId id="349" r:id="rId31"/>
    <p:sldId id="350" r:id="rId32"/>
    <p:sldId id="376" r:id="rId33"/>
    <p:sldId id="280" r:id="rId34"/>
    <p:sldId id="313" r:id="rId35"/>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15:guide id="1" orient="horz" pos="4320">
          <p15:clr>
            <a:srgbClr val="A4A3A4"/>
          </p15:clr>
        </p15:guide>
        <p15:guide id="2" pos="76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A1E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54125" autoAdjust="0"/>
  </p:normalViewPr>
  <p:slideViewPr>
    <p:cSldViewPr snapToGrid="0" snapToObjects="1">
      <p:cViewPr varScale="1">
        <p:scale>
          <a:sx n="23" d="100"/>
          <a:sy n="23" d="100"/>
        </p:scale>
        <p:origin x="2098" y="67"/>
      </p:cViewPr>
      <p:guideLst>
        <p:guide orient="horz" pos="4320"/>
        <p:guide pos="76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29155007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342900" indent="-342900">
              <a:buFont typeface="Arial" panose="020B0604020202020204" pitchFamily="34" charset="0"/>
              <a:buChar char="•"/>
            </a:pPr>
            <a:r>
              <a:rPr lang="es-MX" b="1" dirty="0"/>
              <a:t>FELICITA A LOS INVITADOS </a:t>
            </a:r>
          </a:p>
          <a:p>
            <a:pPr marL="342900" indent="-342900">
              <a:buFont typeface="Arial" panose="020B0604020202020204" pitchFamily="34" charset="0"/>
              <a:buChar char="•"/>
            </a:pPr>
            <a:r>
              <a:rPr lang="es-MX" b="1" dirty="0"/>
              <a:t>DA TU TESTIMONIO</a:t>
            </a:r>
          </a:p>
          <a:p>
            <a:pPr marL="342900" indent="-342900">
              <a:buFont typeface="Arial" panose="020B0604020202020204" pitchFamily="34" charset="0"/>
              <a:buChar char="•"/>
            </a:pPr>
            <a:endParaRPr lang="es-MX" b="1" dirty="0"/>
          </a:p>
          <a:p>
            <a:r>
              <a:rPr lang="es-MX" dirty="0"/>
              <a:t>Te felicito por venir y tomarte el tiempo para aprender más sobre lo que Oriflame tiene para ti.</a:t>
            </a:r>
            <a:br>
              <a:rPr lang="es-MX" dirty="0"/>
            </a:br>
            <a:endParaRPr lang="es-MX" dirty="0"/>
          </a:p>
          <a:p>
            <a:r>
              <a:rPr lang="es-MX" dirty="0"/>
              <a:t>Soy &lt;tu nombre&gt; y soy Socio independiente de Oriflame desde hace &lt;el número de meses o años&gt;</a:t>
            </a:r>
          </a:p>
          <a:p>
            <a:r>
              <a:rPr lang="es-MX" dirty="0"/>
              <a:t>Cuando empecé, tomé la decisión de hacer algo diferente en mi vida. Quería &lt;explica cuál era tu sueño&gt;</a:t>
            </a:r>
          </a:p>
          <a:p>
            <a:r>
              <a:rPr lang="es-MX" dirty="0"/>
              <a:t>Después de &lt;el número de meses o años&gt; en Oriflame, he tenido la oportunidad de cumplir mi sueño y muchos más.</a:t>
            </a:r>
          </a:p>
          <a:p>
            <a:endParaRPr lang="es-MX" dirty="0"/>
          </a:p>
          <a:p>
            <a:r>
              <a:rPr lang="es-MX" dirty="0"/>
              <a:t>Personaliza tu presentación</a:t>
            </a:r>
          </a:p>
          <a:p>
            <a:r>
              <a:rPr lang="es-MX" dirty="0"/>
              <a:t>Si los miembros de tu equipo te ayudan, preséntalos o pídeles que se presenten diciendo su nombre y cuándo se unieron a Oriflame. Puedes comenzar la presentación como en el siguiente ejemplo:</a:t>
            </a:r>
          </a:p>
          <a:p>
            <a:r>
              <a:rPr lang="es-MX" dirty="0"/>
              <a:t>“No imagino estar en donde me encuentro hoy si no fuera por la ayuda de mi equipo, algunos de ellos están aquí presentes para ayudarme a compartir con ustedes la Oportunidad de Negocio Oriflame.”</a:t>
            </a:r>
          </a:p>
          <a:p>
            <a:endParaRPr lang="es-MX" dirty="0"/>
          </a:p>
          <a:p>
            <a:r>
              <a:rPr lang="es-MX" dirty="0"/>
              <a:t>Cambio de página</a:t>
            </a:r>
          </a:p>
          <a:p>
            <a:r>
              <a:rPr lang="es-MX" dirty="0"/>
              <a:t>Alternativa 1 (si tu equipo está contigo): Todos aquí llegamos a la conclusión que queríamos hacer algo diferente en nuestras vidas. Con Oriflame, conseguimos la forma de hacer este cambio de forma positiva.</a:t>
            </a:r>
          </a:p>
          <a:p>
            <a:br>
              <a:rPr lang="es-MX" dirty="0"/>
            </a:br>
            <a:endParaRPr lang="es-MX" dirty="0"/>
          </a:p>
          <a:p>
            <a:r>
              <a:rPr lang="es-MX" dirty="0"/>
              <a:t>Alternativa 2 (si los miembros de tu equipo no están contigo): Todo comenzó cuando decidí hacer algo distinto en mi vida. Hoy, he conseguido hacer más de lo que jamás pensé que fuera capaz. </a:t>
            </a:r>
          </a:p>
          <a:p>
            <a:endParaRPr lang="es-MX" dirty="0"/>
          </a:p>
        </p:txBody>
      </p:sp>
    </p:spTree>
    <p:extLst>
      <p:ext uri="{BB962C8B-B14F-4D97-AF65-F5344CB8AC3E}">
        <p14:creationId xmlns:p14="http://schemas.microsoft.com/office/powerpoint/2010/main" val="39450092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endParaRPr lang="es-MX" dirty="0"/>
          </a:p>
          <a:p>
            <a:pPr marL="0" indent="0">
              <a:buFont typeface="Arial" panose="020B0604020202020204" pitchFamily="34" charset="0"/>
              <a:buNone/>
            </a:pPr>
            <a:r>
              <a:rPr lang="es-MX" b="1" dirty="0"/>
              <a:t>LINEAS ESTRELLA DE LA COMPAÑÍA</a:t>
            </a:r>
          </a:p>
          <a:p>
            <a:pPr marL="0" indent="0">
              <a:buFont typeface="Arial" panose="020B0604020202020204" pitchFamily="34" charset="0"/>
              <a:buNone/>
            </a:pPr>
            <a:r>
              <a:rPr lang="es-MX" b="1" dirty="0"/>
              <a:t>Mejor inversión calidad precio</a:t>
            </a:r>
          </a:p>
          <a:p>
            <a:pPr marL="0" indent="0">
              <a:buFont typeface="Arial" panose="020B0604020202020204" pitchFamily="34" charset="0"/>
              <a:buNone/>
            </a:pPr>
            <a:endParaRPr lang="es-MX" b="1" dirty="0"/>
          </a:p>
          <a:p>
            <a:pPr marL="0" indent="0">
              <a:buFont typeface="Arial" panose="020B0604020202020204" pitchFamily="34" charset="0"/>
              <a:buNone/>
            </a:pPr>
            <a:r>
              <a:rPr lang="es-MX" b="1" dirty="0"/>
              <a:t>WELLNESS</a:t>
            </a:r>
          </a:p>
          <a:p>
            <a:pPr marL="0" indent="0">
              <a:buFont typeface="Arial" panose="020B0604020202020204" pitchFamily="34" charset="0"/>
              <a:buNone/>
            </a:pPr>
            <a:r>
              <a:rPr lang="es-MX" b="1" dirty="0"/>
              <a:t>Sabias que:</a:t>
            </a:r>
          </a:p>
          <a:p>
            <a:pPr marL="342900" lvl="2" indent="-342900">
              <a:buFont typeface="Arial" panose="020B0604020202020204" pitchFamily="34" charset="0"/>
              <a:buChar char="•"/>
            </a:pPr>
            <a:r>
              <a:rPr lang="es-MX" b="1" dirty="0"/>
              <a:t>95% DE LAS PERSONAS ESTÁN ENFERMAS Y NO LO SABEN</a:t>
            </a:r>
          </a:p>
          <a:p>
            <a:pPr marL="342900" lvl="2" indent="-342900">
              <a:buFont typeface="Arial" panose="020B0604020202020204" pitchFamily="34" charset="0"/>
              <a:buChar char="•"/>
            </a:pPr>
            <a:r>
              <a:rPr lang="es-MX" b="1" dirty="0"/>
              <a:t>47% DE LOS INGRESOS FAMILIARES SE VAN A GASTOS MÉDICOS CORRECTIVOS (</a:t>
            </a:r>
            <a:r>
              <a:rPr lang="es-MX" b="0" dirty="0"/>
              <a:t>Instituto de Sanidad y Evaluación de la Universidad de Washington</a:t>
            </a:r>
            <a:r>
              <a:rPr lang="es-MX" b="1" dirty="0"/>
              <a:t>)</a:t>
            </a:r>
          </a:p>
          <a:p>
            <a:pPr marL="342900" lvl="2" indent="-342900">
              <a:buFont typeface="Arial" panose="020B0604020202020204" pitchFamily="34" charset="0"/>
              <a:buChar char="•"/>
            </a:pPr>
            <a:r>
              <a:rPr lang="es-MX" b="1" dirty="0"/>
              <a:t>SE PROYECTA MUERTE PON CANCER AUMENTE 60% (</a:t>
            </a:r>
            <a:r>
              <a:rPr lang="es-MX" b="0" dirty="0"/>
              <a:t>American </a:t>
            </a:r>
            <a:r>
              <a:rPr lang="es-MX" b="0" dirty="0" err="1"/>
              <a:t>Cancer</a:t>
            </a:r>
            <a:r>
              <a:rPr lang="es-MX" b="0" dirty="0"/>
              <a:t> </a:t>
            </a:r>
            <a:r>
              <a:rPr lang="es-MX" b="0" dirty="0" err="1"/>
              <a:t>Society</a:t>
            </a:r>
            <a:r>
              <a:rPr lang="es-MX" b="1" dirty="0"/>
              <a:t>)</a:t>
            </a:r>
          </a:p>
          <a:p>
            <a:pPr marL="342900" lvl="2" indent="-342900">
              <a:buFont typeface="Arial" panose="020B0604020202020204" pitchFamily="34" charset="0"/>
              <a:buChar char="•"/>
            </a:pPr>
            <a:endParaRPr lang="es-MX" b="1" dirty="0"/>
          </a:p>
          <a:p>
            <a:pPr marL="342900" lvl="2" indent="-342900">
              <a:buFont typeface="Arial" panose="020B0604020202020204" pitchFamily="34" charset="0"/>
              <a:buChar char="•"/>
            </a:pPr>
            <a:r>
              <a:rPr lang="es-MX" b="1" dirty="0"/>
              <a:t>INVIERTE EN PREVENIR!!!</a:t>
            </a:r>
          </a:p>
          <a:p>
            <a:pPr marL="342900" lvl="2" indent="-342900">
              <a:buFont typeface="Arial" panose="020B0604020202020204" pitchFamily="34" charset="0"/>
              <a:buChar char="•"/>
            </a:pPr>
            <a:endParaRPr lang="es-MX" b="1" dirty="0"/>
          </a:p>
          <a:p>
            <a:pPr marL="342900" lvl="2" indent="-342900">
              <a:buFont typeface="Arial" panose="020B0604020202020204" pitchFamily="34" charset="0"/>
              <a:buChar char="•"/>
            </a:pPr>
            <a:endParaRPr lang="es-MX" b="1" dirty="0"/>
          </a:p>
          <a:p>
            <a:pPr marL="0" lvl="2" indent="0">
              <a:buFont typeface="Arial" panose="020B0604020202020204" pitchFamily="34" charset="0"/>
              <a:buNone/>
            </a:pPr>
            <a:r>
              <a:rPr lang="es-MX" b="1" dirty="0"/>
              <a:t>NOVAGE</a:t>
            </a:r>
          </a:p>
          <a:p>
            <a:pPr marL="342900" lvl="2" indent="-342900">
              <a:buFont typeface="Arial" panose="020B0604020202020204" pitchFamily="34" charset="0"/>
              <a:buChar char="•"/>
            </a:pPr>
            <a:r>
              <a:rPr lang="es-MX" b="1" dirty="0"/>
              <a:t>REDUCE LOS SIGNOS DE ENVEJECIMIENTO DE LA PIEL</a:t>
            </a:r>
          </a:p>
          <a:p>
            <a:pPr marL="342900" lvl="2" indent="-342900">
              <a:buFont typeface="Arial" panose="020B0604020202020204" pitchFamily="34" charset="0"/>
              <a:buChar char="•"/>
            </a:pPr>
            <a:r>
              <a:rPr lang="es-MX" b="1" dirty="0"/>
              <a:t>UN SISTEMA PARA CADA NECESIDAD</a:t>
            </a:r>
          </a:p>
          <a:p>
            <a:pPr marL="342900" lvl="2" indent="-342900">
              <a:buFont typeface="Arial" panose="020B0604020202020204" pitchFamily="34" charset="0"/>
              <a:buChar char="•"/>
            </a:pPr>
            <a:r>
              <a:rPr lang="es-MX" b="1" dirty="0"/>
              <a:t>PRUEBA FARMACEUTICA, NO DE APRECIACIÓN</a:t>
            </a:r>
          </a:p>
          <a:p>
            <a:pPr marL="342900" lvl="2" indent="-342900">
              <a:buFont typeface="Arial" panose="020B0604020202020204" pitchFamily="34" charset="0"/>
              <a:buChar char="•"/>
            </a:pPr>
            <a:endParaRPr lang="es-MX" b="1" dirty="0"/>
          </a:p>
          <a:p>
            <a:pPr marL="342900" lvl="2" indent="-342900">
              <a:buFont typeface="Arial" panose="020B0604020202020204" pitchFamily="34" charset="0"/>
              <a:buChar char="•"/>
            </a:pPr>
            <a:endParaRPr lang="es-MX" b="1" dirty="0"/>
          </a:p>
          <a:p>
            <a:endParaRPr lang="es-MX" dirty="0"/>
          </a:p>
          <a:p>
            <a:endParaRPr lang="es-MX" dirty="0"/>
          </a:p>
          <a:p>
            <a:r>
              <a:rPr lang="es-MX" dirty="0"/>
              <a:t>La belleza va más allá de lo físico, depende tanto del interior como del exterior. Es por ello que nuestros expertos han desarrollado productos de cuidado de la piel, sistemas y rutinas Wellness para poder ofrecerte soluciones de belleza integrales.</a:t>
            </a:r>
          </a:p>
          <a:p>
            <a:br>
              <a:rPr lang="es-MX" dirty="0"/>
            </a:br>
            <a:endParaRPr lang="es-MX" dirty="0"/>
          </a:p>
          <a:p>
            <a:r>
              <a:rPr lang="es-MX" dirty="0"/>
              <a:t>Estos sistemas te ofrecen: </a:t>
            </a:r>
          </a:p>
          <a:p>
            <a:r>
              <a:rPr lang="es-MX" dirty="0"/>
              <a:t>Soluciones avanzadas que son fáciles de seguir y que te ayudarán a conseguir los mejores resultados.</a:t>
            </a:r>
          </a:p>
          <a:p>
            <a:r>
              <a:rPr lang="es-MX" dirty="0"/>
              <a:t>Soluciones de belleza integrales y enfocadas a necesidades individuales.</a:t>
            </a:r>
          </a:p>
          <a:p>
            <a:r>
              <a:rPr lang="es-MX" dirty="0"/>
              <a:t>Formas de enriquecer tu estilo de vida y el de tus consumidores, permitiendo la mejor relación entre calidad-precio.</a:t>
            </a:r>
          </a:p>
          <a:p>
            <a:endParaRPr lang="es-MX" dirty="0"/>
          </a:p>
          <a:p>
            <a:r>
              <a:rPr lang="es-MX" dirty="0"/>
              <a:t>Personaliza tu presentación</a:t>
            </a:r>
          </a:p>
          <a:p>
            <a:r>
              <a:rPr lang="es-MX" dirty="0"/>
              <a:t>Tú o alguno de los miembros de tu equipo pueden mencionar cuál es su set favorito </a:t>
            </a:r>
            <a:br>
              <a:rPr lang="es-MX" dirty="0"/>
            </a:br>
            <a:r>
              <a:rPr lang="es-MX" dirty="0"/>
              <a:t>y explicar por qué funciona tan bien.</a:t>
            </a:r>
          </a:p>
          <a:p>
            <a:endParaRPr lang="es-MX" dirty="0"/>
          </a:p>
          <a:p>
            <a:endParaRPr lang="es-MX" dirty="0"/>
          </a:p>
          <a:p>
            <a:r>
              <a:rPr lang="es-MX" dirty="0"/>
              <a:t>Cambio de página </a:t>
            </a:r>
          </a:p>
          <a:p>
            <a:r>
              <a:rPr lang="es-MX" dirty="0"/>
              <a:t>Oriflame encuentra la inspiración en las mejores fuentes. </a:t>
            </a:r>
          </a:p>
          <a:p>
            <a:endParaRPr lang="es-MX" dirty="0"/>
          </a:p>
        </p:txBody>
      </p:sp>
    </p:spTree>
    <p:extLst>
      <p:ext uri="{BB962C8B-B14F-4D97-AF65-F5344CB8AC3E}">
        <p14:creationId xmlns:p14="http://schemas.microsoft.com/office/powerpoint/2010/main" val="9807625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0" indent="0">
              <a:buFont typeface="Arial" panose="020B0604020202020204" pitchFamily="34" charset="0"/>
              <a:buNone/>
            </a:pPr>
            <a:r>
              <a:rPr lang="es-MX" b="1" dirty="0"/>
              <a:t>PARA EL FUTURO DE TU NEGOCIO</a:t>
            </a:r>
          </a:p>
          <a:p>
            <a:pPr marL="342900" indent="-342900">
              <a:buFont typeface="Arial" panose="020B0604020202020204" pitchFamily="34" charset="0"/>
              <a:buChar char="•"/>
            </a:pPr>
            <a:r>
              <a:rPr lang="es-MX" b="1" dirty="0"/>
              <a:t>CONTAMOS CON MAS DE 100 CIENTÍFICOS TRABAJANDO EN DESARROLLAR  LOS PRODUCTOS QUE VAS A CONSUMIR O DISTRIBUIR </a:t>
            </a:r>
          </a:p>
          <a:p>
            <a:pPr marL="342900" indent="-342900">
              <a:buFont typeface="Arial" panose="020B0604020202020204" pitchFamily="34" charset="0"/>
              <a:buChar char="•"/>
            </a:pPr>
            <a:r>
              <a:rPr lang="es-MX" b="1" dirty="0"/>
              <a:t>FÓRMULAS DESARROLLADAS SIN CONSIDERAR MAS DE 1300 INGREDIENTES PROHIBIDOS PARA USO HUMANO, COMPARADO CON TAN SOLO 113 DE LA FDA (Estados Unidos)</a:t>
            </a:r>
          </a:p>
          <a:p>
            <a:pPr marL="342900" indent="-342900">
              <a:buFont typeface="Arial" panose="020B0604020202020204" pitchFamily="34" charset="0"/>
              <a:buChar char="•"/>
            </a:pPr>
            <a:r>
              <a:rPr lang="es-MX" b="1" dirty="0"/>
              <a:t>SOMOS LA EMPRESA DE BELLEZA CON MAS PUBLICACIONES CIENTÍFICAS (25 en www.pubmed.gov)</a:t>
            </a:r>
          </a:p>
          <a:p>
            <a:endParaRPr lang="es-MX" dirty="0"/>
          </a:p>
          <a:p>
            <a:endParaRPr lang="es-MX" dirty="0"/>
          </a:p>
          <a:p>
            <a:r>
              <a:rPr lang="es-MX" dirty="0"/>
              <a:t>Oriflame toma lo mejor de la naturaleza y desarrolla innovaciones científicas para crear grandiosos productos con resultados probados.</a:t>
            </a:r>
          </a:p>
          <a:p>
            <a:br>
              <a:rPr lang="es-MX" dirty="0"/>
            </a:br>
            <a:endParaRPr lang="es-MX" dirty="0"/>
          </a:p>
          <a:p>
            <a:r>
              <a:rPr lang="es-MX" dirty="0"/>
              <a:t>¿Cómo lo hacen?</a:t>
            </a:r>
          </a:p>
          <a:p>
            <a:br>
              <a:rPr lang="es-MX" dirty="0"/>
            </a:br>
            <a:endParaRPr lang="es-MX" dirty="0"/>
          </a:p>
          <a:p>
            <a:r>
              <a:rPr lang="es-MX" dirty="0"/>
              <a:t>Naturaleza:</a:t>
            </a:r>
          </a:p>
          <a:p>
            <a:r>
              <a:rPr lang="es-MX" dirty="0"/>
              <a:t>Extractos naturales</a:t>
            </a:r>
          </a:p>
          <a:p>
            <a:r>
              <a:rPr lang="es-MX" dirty="0"/>
              <a:t>Fórmulas libres de Organismos modificados genéticamente (GMO)</a:t>
            </a:r>
          </a:p>
          <a:p>
            <a:br>
              <a:rPr lang="es-MX" dirty="0"/>
            </a:br>
            <a:endParaRPr lang="es-MX" dirty="0"/>
          </a:p>
          <a:p>
            <a:r>
              <a:rPr lang="es-MX" dirty="0"/>
              <a:t>Ciencia:</a:t>
            </a:r>
          </a:p>
          <a:p>
            <a:r>
              <a:rPr lang="es-MX" dirty="0"/>
              <a:t>Cada ingrediente es evaluado eco-genéticamente, asegurando su calidad y seguridad.</a:t>
            </a:r>
          </a:p>
          <a:p>
            <a:r>
              <a:rPr lang="es-MX" dirty="0"/>
              <a:t>Oriflame sigue los estándares de cuidado de la Unión Europea, uno de los más estrictos en el mundo.</a:t>
            </a:r>
          </a:p>
          <a:p>
            <a:r>
              <a:rPr lang="es-MX" dirty="0"/>
              <a:t>Oriflame cuenta con departamentos propios de Investigación y Desarrollo con más de 100 científicos que se encargan de crear </a:t>
            </a:r>
            <a:br>
              <a:rPr lang="es-MX" dirty="0"/>
            </a:br>
            <a:r>
              <a:rPr lang="es-MX" dirty="0"/>
              <a:t>y probar los productos.</a:t>
            </a:r>
          </a:p>
          <a:p>
            <a:endParaRPr lang="es-MX" dirty="0"/>
          </a:p>
          <a:p>
            <a:r>
              <a:rPr lang="es-MX" dirty="0"/>
              <a:t>Cambio de página </a:t>
            </a:r>
          </a:p>
          <a:p>
            <a:r>
              <a:rPr lang="es-MX" dirty="0"/>
              <a:t>Continuemos para saber cómo tú puedes hacer un cambio positivo en tu vida con Oriflame.</a:t>
            </a:r>
          </a:p>
          <a:p>
            <a:endParaRPr lang="es-MX" dirty="0"/>
          </a:p>
        </p:txBody>
      </p:sp>
    </p:spTree>
    <p:extLst>
      <p:ext uri="{BB962C8B-B14F-4D97-AF65-F5344CB8AC3E}">
        <p14:creationId xmlns:p14="http://schemas.microsoft.com/office/powerpoint/2010/main" val="2455837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r>
              <a:rPr lang="es-MX" b="1" dirty="0"/>
              <a:t>MI PRODUCTO FAVORITO, EL MODELO DE NEGOCIO</a:t>
            </a:r>
          </a:p>
          <a:p>
            <a:endParaRPr lang="es-MX" b="1" dirty="0"/>
          </a:p>
          <a:p>
            <a:r>
              <a:rPr lang="es-MX" dirty="0"/>
              <a:t>Ahora que ya conoces la gran variedad de productos con los que contamos. Es hora de hablar sobre lo que puedes hacer en Oriflame para ganar dinero. Unirte a Oriflame te da la oportunidad de hacer las cosas como quieres.</a:t>
            </a:r>
          </a:p>
          <a:p>
            <a:endParaRPr lang="es-MX" dirty="0"/>
          </a:p>
          <a:p>
            <a:r>
              <a:rPr lang="es-MX" dirty="0"/>
              <a:t>Cambio de página </a:t>
            </a:r>
          </a:p>
          <a:p>
            <a:r>
              <a:rPr lang="es-MX" dirty="0"/>
              <a:t>Expliquemos a detalle cómo puedes ser tu propio jefe y hacerlo a tu manera.</a:t>
            </a:r>
          </a:p>
          <a:p>
            <a:endParaRPr lang="es-MX" dirty="0"/>
          </a:p>
        </p:txBody>
      </p:sp>
    </p:spTree>
    <p:extLst>
      <p:ext uri="{BB962C8B-B14F-4D97-AF65-F5344CB8AC3E}">
        <p14:creationId xmlns:p14="http://schemas.microsoft.com/office/powerpoint/2010/main" val="5700020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342900" indent="-342900">
              <a:buFont typeface="Arial" panose="020B0604020202020204" pitchFamily="34" charset="0"/>
              <a:buChar char="•"/>
            </a:pPr>
            <a:r>
              <a:rPr lang="es-MX" b="1" dirty="0"/>
              <a:t>CAMBIA DE MARCA Y AHORRA EL 30% O MÁS </a:t>
            </a:r>
          </a:p>
          <a:p>
            <a:pPr marL="342900" indent="-342900">
              <a:buFont typeface="Arial" panose="020B0604020202020204" pitchFamily="34" charset="0"/>
              <a:buChar char="•"/>
            </a:pPr>
            <a:r>
              <a:rPr lang="es-MX" b="1" dirty="0"/>
              <a:t>VENDE  Y QUÉDATE CON AL MENOS 43% DE GANANCIA Y HASTA 66% EN LA LINEA DE NOVAGE</a:t>
            </a:r>
          </a:p>
          <a:p>
            <a:pPr marL="342900" indent="-342900">
              <a:buFont typeface="Arial" panose="020B0604020202020204" pitchFamily="34" charset="0"/>
              <a:buChar char="•"/>
            </a:pPr>
            <a:r>
              <a:rPr lang="es-MX" b="1" dirty="0"/>
              <a:t>RECOMIENDA EL CAMBIO DE MARCA Y CONSTRUYE UN NEGOCIO</a:t>
            </a:r>
          </a:p>
          <a:p>
            <a:endParaRPr lang="es-MX" dirty="0"/>
          </a:p>
          <a:p>
            <a:endParaRPr lang="es-MX" dirty="0"/>
          </a:p>
          <a:p>
            <a:endParaRPr lang="es-MX" dirty="0"/>
          </a:p>
          <a:p>
            <a:endParaRPr lang="es-MX" dirty="0"/>
          </a:p>
          <a:p>
            <a:endParaRPr lang="es-MX" dirty="0"/>
          </a:p>
          <a:p>
            <a:r>
              <a:rPr lang="es-MX" dirty="0"/>
              <a:t>Con Oriflame, depende totalmente de ti cómo, cuándo y dónde trabajes. Hay varias formas de ahorrar o ganar dinero: consumiendo, recomendando(vendiendo) nuestros productos o construyendo tu negocio.</a:t>
            </a:r>
          </a:p>
          <a:p>
            <a:br>
              <a:rPr lang="es-MX" dirty="0"/>
            </a:br>
            <a:endParaRPr lang="es-MX" dirty="0"/>
          </a:p>
          <a:p>
            <a:r>
              <a:rPr lang="es-MX" dirty="0"/>
              <a:t>¿Cómo ganar dinero? </a:t>
            </a:r>
          </a:p>
          <a:p>
            <a:r>
              <a:rPr lang="es-MX" dirty="0"/>
              <a:t>Consumiendo los productos además de verte y sentirte bien, ahorrarás un porcentaje interesante.</a:t>
            </a:r>
          </a:p>
          <a:p>
            <a:endParaRPr lang="es-MX" dirty="0"/>
          </a:p>
          <a:p>
            <a:r>
              <a:rPr lang="es-MX" dirty="0"/>
              <a:t>Pero si quieres ser un emprendedor las dos siguientes opciones son para ti:</a:t>
            </a:r>
          </a:p>
          <a:p>
            <a:r>
              <a:rPr lang="es-MX" dirty="0"/>
              <a:t>Recomendando y vendiendo productos ganarás un porcentaje inmediatamente por el pedido de tus consumidores.</a:t>
            </a:r>
          </a:p>
          <a:p>
            <a:r>
              <a:rPr lang="es-MX" dirty="0"/>
              <a:t>Construyendo tu negocio, ganaque tyrás comisiones por las ventas o consumo de tu equipo. Lo puedes lograr invitando a las personas a que se unan a él.</a:t>
            </a:r>
          </a:p>
          <a:p>
            <a:br>
              <a:rPr lang="es-MX" dirty="0"/>
            </a:br>
            <a:endParaRPr lang="es-MX" dirty="0"/>
          </a:p>
          <a:p>
            <a:r>
              <a:rPr lang="es-MX" dirty="0"/>
              <a:t>Sin importar cómo decidas ganar dinero, puedes trabajar Online o presencialmente. Y nunca tendrás que invertir dinero o tener un inventario de productos contigo. Sin importar cuál es tu objetivo, ahorrar en tu consumo, ganar dinero con la venta de productos o construyendo tu propio negocio, comienzas de la misma forma, pagando una pequeña cuota de inscripción a Oriflame.</a:t>
            </a:r>
          </a:p>
          <a:p>
            <a:endParaRPr lang="es-MX" dirty="0"/>
          </a:p>
          <a:p>
            <a:r>
              <a:rPr lang="es-MX" dirty="0"/>
              <a:t>Cambio de página </a:t>
            </a:r>
          </a:p>
          <a:p>
            <a:r>
              <a:rPr lang="es-MX" dirty="0"/>
              <a:t>Veamos cómo puedes ganar un ingreso creciente </a:t>
            </a:r>
            <a:br>
              <a:rPr lang="es-MX" dirty="0"/>
            </a:br>
            <a:r>
              <a:rPr lang="es-MX" dirty="0"/>
              <a:t>con Oriflame.</a:t>
            </a:r>
          </a:p>
          <a:p>
            <a:endParaRPr lang="es-MX" dirty="0"/>
          </a:p>
        </p:txBody>
      </p:sp>
    </p:spTree>
    <p:extLst>
      <p:ext uri="{BB962C8B-B14F-4D97-AF65-F5344CB8AC3E}">
        <p14:creationId xmlns:p14="http://schemas.microsoft.com/office/powerpoint/2010/main" val="22556816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342900" indent="-342900">
              <a:buFont typeface="Arial" panose="020B0604020202020204" pitchFamily="34" charset="0"/>
              <a:buChar char="•"/>
            </a:pPr>
            <a:r>
              <a:rPr lang="es-MX" b="1" dirty="0"/>
              <a:t>QUÉDATE CON EL 43% </a:t>
            </a:r>
          </a:p>
          <a:p>
            <a:pPr marL="342900" indent="-342900">
              <a:buFont typeface="Arial" panose="020B0604020202020204" pitchFamily="34" charset="0"/>
              <a:buChar char="•"/>
            </a:pPr>
            <a:r>
              <a:rPr lang="es-MX" b="1" dirty="0"/>
              <a:t>SI TEN INTERESA LA VENTA, CON LOS SISTEMAS WELLNESS GANAS EL 54% Y CON NOVAGE EL66$</a:t>
            </a:r>
          </a:p>
          <a:p>
            <a:pPr marL="342900" indent="-342900">
              <a:buFont typeface="Arial" panose="020B0604020202020204" pitchFamily="34" charset="0"/>
              <a:buChar char="•"/>
            </a:pPr>
            <a:r>
              <a:rPr lang="es-MX" b="1" dirty="0"/>
              <a:t>   Ejemplo: Set </a:t>
            </a:r>
            <a:r>
              <a:rPr lang="es-MX" b="1" dirty="0" err="1"/>
              <a:t>Wellness</a:t>
            </a:r>
            <a:r>
              <a:rPr lang="es-MX" b="1" dirty="0"/>
              <a:t> precio público $1290, precio socio $839.90, ganancia de $450.10 (450.10 / 839.90 = 54%</a:t>
            </a:r>
          </a:p>
          <a:p>
            <a:pPr marL="342900" indent="-342900">
              <a:buFont typeface="Arial" panose="020B0604020202020204" pitchFamily="34" charset="0"/>
              <a:buChar char="•"/>
            </a:pPr>
            <a:r>
              <a:rPr lang="es-MX" b="1" dirty="0"/>
              <a:t>INCREMENTA TU GANANCIA AL VENDER MAS! EJEMPLO:</a:t>
            </a:r>
          </a:p>
          <a:p>
            <a:pPr marL="342900" lvl="1" indent="-342900">
              <a:buFont typeface="Arial" panose="020B0604020202020204" pitchFamily="34" charset="0"/>
              <a:buChar char="•"/>
            </a:pPr>
            <a:r>
              <a:rPr lang="es-MX" b="1" dirty="0"/>
              <a:t>3% MAS DE BONIFICACIÓN SI VENDES DOS SISTEMAS NOVAGE</a:t>
            </a:r>
          </a:p>
          <a:p>
            <a:pPr marL="0" indent="0">
              <a:buFont typeface="Arial" panose="020B0604020202020204" pitchFamily="34" charset="0"/>
              <a:buNone/>
            </a:pPr>
            <a:endParaRPr lang="es-MX" dirty="0"/>
          </a:p>
          <a:p>
            <a:pPr marL="0" indent="0">
              <a:buFont typeface="Arial" panose="020B0604020202020204" pitchFamily="34" charset="0"/>
              <a:buNone/>
            </a:pPr>
            <a:endParaRPr lang="es-MX" dirty="0"/>
          </a:p>
          <a:p>
            <a:pPr marL="0" indent="0">
              <a:buFont typeface="Arial" panose="020B0604020202020204" pitchFamily="34" charset="0"/>
              <a:buNone/>
            </a:pPr>
            <a:r>
              <a:rPr lang="es-MX" dirty="0"/>
              <a:t>Recomendar y vender productos en Oriflame es una gran forma de ganar dinero. Como Socio tendrás un 30% de descuento sobre el precio de catálogo en cada producto que vendas. Por lo que si eliges ser sólo consumidor ahorrarás 30%</a:t>
            </a:r>
          </a:p>
          <a:p>
            <a:br>
              <a:rPr lang="es-MX" dirty="0"/>
            </a:br>
            <a:endParaRPr lang="es-MX" dirty="0"/>
          </a:p>
          <a:p>
            <a:r>
              <a:rPr lang="es-MX" dirty="0"/>
              <a:t>Pero ¿cómo funciona? Aquí tienes un ejemplo:</a:t>
            </a:r>
          </a:p>
          <a:p>
            <a:r>
              <a:rPr lang="es-MX" dirty="0"/>
              <a:t>Tu recomiendas una crema de día Ultimate Lift a un consumidor. Ella te pide una, que cuesta $590.00. Tú ganas hasta $177.00</a:t>
            </a:r>
          </a:p>
          <a:p>
            <a:r>
              <a:rPr lang="es-MX" dirty="0"/>
              <a:t>El sistema completo de Ultimate Lift cuesta $1,849.90. Si recomiendas y vendes este sistema a un consumidor, ganas </a:t>
            </a:r>
            <a:br>
              <a:rPr lang="es-MX" dirty="0"/>
            </a:br>
            <a:r>
              <a:rPr lang="es-MX" dirty="0"/>
              <a:t>hasta $750.00</a:t>
            </a:r>
          </a:p>
          <a:p>
            <a:r>
              <a:rPr lang="es-MX" dirty="0"/>
              <a:t>Con los sistemas ahorras 40%.</a:t>
            </a:r>
          </a:p>
          <a:p>
            <a:endParaRPr lang="es-MX" dirty="0"/>
          </a:p>
          <a:p>
            <a:r>
              <a:rPr lang="es-MX" dirty="0"/>
              <a:t>Como podrás ver vender Sistemas de Belleza te ayuda a ganar más dinero y a ofrecer a tus consumidores una solución completa a las necesidades de su piel.</a:t>
            </a:r>
          </a:p>
          <a:p>
            <a:br>
              <a:rPr lang="es-MX" dirty="0"/>
            </a:br>
            <a:endParaRPr lang="es-MX" dirty="0"/>
          </a:p>
          <a:p>
            <a:r>
              <a:rPr lang="es-MX" dirty="0"/>
              <a:t>No tenemos únicamente Sistemas de Belleza de cuidado de la piel o Wellness, también contamos con cosméticos, productos de cuidado personal y para el cabello, fragancias y accesorios que van con consumidores de todas las edades.</a:t>
            </a:r>
          </a:p>
          <a:p>
            <a:br>
              <a:rPr lang="es-MX" dirty="0"/>
            </a:br>
            <a:r>
              <a:rPr lang="es-MX" dirty="0"/>
              <a:t>Cambio de página </a:t>
            </a:r>
          </a:p>
          <a:p>
            <a:r>
              <a:rPr lang="es-MX" dirty="0"/>
              <a:t>Conozcamos de cerca las herramientas que te ayudarán.</a:t>
            </a:r>
          </a:p>
          <a:p>
            <a:endParaRPr lang="es-MX" dirty="0"/>
          </a:p>
        </p:txBody>
      </p:sp>
    </p:spTree>
    <p:extLst>
      <p:ext uri="{BB962C8B-B14F-4D97-AF65-F5344CB8AC3E}">
        <p14:creationId xmlns:p14="http://schemas.microsoft.com/office/powerpoint/2010/main" val="29995722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endParaRPr lang="es-MX" dirty="0"/>
          </a:p>
          <a:p>
            <a:r>
              <a:rPr lang="es-MX" b="1" dirty="0"/>
              <a:t>LAS HERRAMIENTAS SON GRATUITAS  YFÁCILES DE USAR, </a:t>
            </a:r>
          </a:p>
          <a:p>
            <a:r>
              <a:rPr lang="es-MX" b="1" dirty="0"/>
              <a:t>DESDE TU CELULAR O COMPUTADORA (</a:t>
            </a:r>
            <a:r>
              <a:rPr lang="es-MX" b="0" dirty="0"/>
              <a:t>INCLUIRLO EN EL VIDEO</a:t>
            </a:r>
            <a:r>
              <a:rPr lang="es-MX" b="1" dirty="0"/>
              <a:t>)</a:t>
            </a:r>
            <a:endParaRPr lang="es-MX" dirty="0"/>
          </a:p>
          <a:p>
            <a:endParaRPr lang="es-MX" dirty="0"/>
          </a:p>
          <a:p>
            <a:r>
              <a:rPr lang="es-MX" dirty="0"/>
              <a:t>No te preocupes, no necesitas experiencia previa para ser un Socio en Oriflame. Tendrás acceso a todo el material de entrenamiento y soporte que te ayudarán a recomendar y vender los productos.</a:t>
            </a:r>
          </a:p>
          <a:p>
            <a:br>
              <a:rPr lang="es-MX" dirty="0"/>
            </a:br>
            <a:endParaRPr lang="es-MX" dirty="0"/>
          </a:p>
          <a:p>
            <a:r>
              <a:rPr lang="es-MX" dirty="0"/>
              <a:t>Aquí tienes algunas de las herramientas para ti:</a:t>
            </a:r>
          </a:p>
          <a:p>
            <a:r>
              <a:rPr lang="es-MX" dirty="0"/>
              <a:t>Entrenamientos gratis para ayudarte a crecer tanto en </a:t>
            </a:r>
            <a:br>
              <a:rPr lang="es-MX" dirty="0"/>
            </a:br>
            <a:r>
              <a:rPr lang="es-MX" dirty="0"/>
              <a:t>las ventas como en el mundo de la belleza.</a:t>
            </a:r>
          </a:p>
          <a:p>
            <a:r>
              <a:rPr lang="es-MX" dirty="0"/>
              <a:t>Aplicaciones móviles innovadoras que te ayudarán a recomendar productos adecuados a tus consumidores como SkinExpert.</a:t>
            </a:r>
          </a:p>
          <a:p>
            <a:r>
              <a:rPr lang="es-MX" dirty="0"/>
              <a:t>Beauty Edit: en esta sección de la página Online podrás encontrar editoriales y tips que te mantendrán al día de las últimas tendencias del mundo de la belleza.</a:t>
            </a:r>
          </a:p>
          <a:p>
            <a:r>
              <a:rPr lang="es-MX" dirty="0"/>
              <a:t>Productos nuevos y ofertas especiales cada catálogo.</a:t>
            </a:r>
          </a:p>
          <a:p>
            <a:endParaRPr lang="es-MX" dirty="0"/>
          </a:p>
          <a:p>
            <a:r>
              <a:rPr lang="es-MX" dirty="0"/>
              <a:t>Estas herramientas te ayudarán a trabajar Online o presencial, desde dónde y cuando quieras.</a:t>
            </a:r>
          </a:p>
          <a:p>
            <a:endParaRPr lang="es-MX" dirty="0"/>
          </a:p>
          <a:p>
            <a:r>
              <a:rPr lang="es-MX" dirty="0"/>
              <a:t>Personaliza tu presentación</a:t>
            </a:r>
          </a:p>
          <a:p>
            <a:r>
              <a:rPr lang="es-MX" dirty="0"/>
              <a:t>Tú o algún miembro de tu equipo pueden hablar sobre cómo las herramientas y aplicaciones les han ayudado a recomendar y vender productos.</a:t>
            </a:r>
          </a:p>
          <a:p>
            <a:endParaRPr lang="es-MX" dirty="0"/>
          </a:p>
          <a:p>
            <a:r>
              <a:rPr lang="es-MX" dirty="0"/>
              <a:t>Cambio de página </a:t>
            </a:r>
          </a:p>
          <a:p>
            <a:r>
              <a:rPr lang="es-MX" dirty="0"/>
              <a:t>Ahora hablaremos sobre lo que pasa cuando te enfocas en construir tu Negocio.</a:t>
            </a:r>
          </a:p>
          <a:p>
            <a:endParaRPr lang="es-MX" dirty="0"/>
          </a:p>
        </p:txBody>
      </p:sp>
    </p:spTree>
    <p:extLst>
      <p:ext uri="{BB962C8B-B14F-4D97-AF65-F5344CB8AC3E}">
        <p14:creationId xmlns:p14="http://schemas.microsoft.com/office/powerpoint/2010/main" val="27190765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endParaRPr lang="es-MX" dirty="0"/>
          </a:p>
          <a:p>
            <a:r>
              <a:rPr lang="es-MX" b="1" dirty="0"/>
              <a:t>Cuando construyes una red, puedes:</a:t>
            </a:r>
          </a:p>
          <a:p>
            <a:endParaRPr lang="es-MX" b="1" dirty="0"/>
          </a:p>
          <a:p>
            <a:r>
              <a:rPr lang="es-MX" b="1" dirty="0"/>
              <a:t>Ganar un incentivo monetario creciente.</a:t>
            </a:r>
          </a:p>
          <a:p>
            <a:r>
              <a:rPr lang="es-MX" b="1" dirty="0"/>
              <a:t>Construir una carrera a tu manera.</a:t>
            </a:r>
          </a:p>
          <a:p>
            <a:r>
              <a:rPr lang="es-MX" b="1" dirty="0"/>
              <a:t>Ser reconocido por tus logros.</a:t>
            </a:r>
          </a:p>
          <a:p>
            <a:endParaRPr lang="es-MX" b="1" dirty="0"/>
          </a:p>
          <a:p>
            <a:endParaRPr lang="es-MX" dirty="0"/>
          </a:p>
          <a:p>
            <a:endParaRPr lang="es-MX" dirty="0"/>
          </a:p>
          <a:p>
            <a:endParaRPr lang="es-MX" dirty="0"/>
          </a:p>
          <a:p>
            <a:r>
              <a:rPr lang="es-MX" dirty="0"/>
              <a:t>Ya hemos hablado sobre cómo puedes ganar un ingreso extra gracias al 30% de descuento que obtienes en cada compra que hagas. Otra forma de ganar dinero es construir una red de personas que consuman, vendan o inviten a más personas a hacer lo mismo y tener una comisión por sus ventas.</a:t>
            </a:r>
          </a:p>
          <a:p>
            <a:r>
              <a:rPr lang="es-MX" dirty="0"/>
              <a:t>Cuando invitas a una persona a ser parte de tu equipo, le ayudas a tener éxito a través de entrenamientos. Cada vez que ellos hacen un pedido, puedes ganar hasta el 21% de comisión por sus ventas, más el ingreso que tengas por tus pedidos personales.</a:t>
            </a:r>
          </a:p>
          <a:p>
            <a:r>
              <a:rPr lang="es-MX" dirty="0"/>
              <a:t> </a:t>
            </a:r>
          </a:p>
          <a:p>
            <a:r>
              <a:rPr lang="es-MX" dirty="0"/>
              <a:t>Cuando construyes una red, puedes:</a:t>
            </a:r>
          </a:p>
          <a:p>
            <a:endParaRPr lang="es-MX" dirty="0"/>
          </a:p>
          <a:p>
            <a:r>
              <a:rPr lang="es-MX" dirty="0"/>
              <a:t>Ganar un incentivo monetario creciente.</a:t>
            </a:r>
          </a:p>
          <a:p>
            <a:r>
              <a:rPr lang="es-MX" dirty="0"/>
              <a:t>Construir una carrera a tu manera.</a:t>
            </a:r>
          </a:p>
          <a:p>
            <a:r>
              <a:rPr lang="es-MX" dirty="0"/>
              <a:t>Ser reconocido por tus logros.</a:t>
            </a:r>
          </a:p>
          <a:p>
            <a:endParaRPr lang="es-MX" dirty="0"/>
          </a:p>
          <a:p>
            <a:r>
              <a:rPr lang="es-MX" dirty="0"/>
              <a:t>Personaliza tu presentación</a:t>
            </a:r>
          </a:p>
          <a:p>
            <a:r>
              <a:rPr lang="es-MX" dirty="0"/>
              <a:t>Tú y tu equipo pueden explicar la importancia de reclutar. Si los asistentes tienen preguntas, cuéntales cómo trabajas con tu equipo y los apoyas.</a:t>
            </a:r>
          </a:p>
          <a:p>
            <a:endParaRPr lang="es-MX" dirty="0"/>
          </a:p>
          <a:p>
            <a:r>
              <a:rPr lang="es-MX" dirty="0"/>
              <a:t>Cambio de página </a:t>
            </a:r>
          </a:p>
          <a:p>
            <a:r>
              <a:rPr lang="es-MX" dirty="0"/>
              <a:t>Ahora conozcamos un poco más sobre como obtienes ingresos de la red.</a:t>
            </a:r>
          </a:p>
          <a:p>
            <a:endParaRPr lang="es-MX" dirty="0"/>
          </a:p>
        </p:txBody>
      </p:sp>
    </p:spTree>
    <p:extLst>
      <p:ext uri="{BB962C8B-B14F-4D97-AF65-F5344CB8AC3E}">
        <p14:creationId xmlns:p14="http://schemas.microsoft.com/office/powerpoint/2010/main" val="7015203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endParaRPr lang="es-MX" dirty="0"/>
          </a:p>
          <a:p>
            <a:endParaRPr lang="es-MX" dirty="0"/>
          </a:p>
          <a:p>
            <a:pPr marL="0" marR="0" lvl="0" indent="0" defTabSz="457200" eaLnBrk="1" fontAlgn="auto" latinLnBrk="0" hangingPunct="1">
              <a:lnSpc>
                <a:spcPct val="117999"/>
              </a:lnSpc>
              <a:spcBef>
                <a:spcPts val="0"/>
              </a:spcBef>
              <a:spcAft>
                <a:spcPts val="0"/>
              </a:spcAft>
              <a:buClrTx/>
              <a:buSzTx/>
              <a:buFontTx/>
              <a:buNone/>
              <a:tabLst/>
              <a:defRPr/>
            </a:pPr>
            <a:r>
              <a:rPr lang="es-MX" b="1" dirty="0"/>
              <a:t>EN ESTE NEGOCIO TU TE AYUDAS AYUDANDO</a:t>
            </a:r>
          </a:p>
          <a:p>
            <a:pPr marL="0" marR="0" lvl="0" indent="0" defTabSz="457200" eaLnBrk="1" fontAlgn="auto" latinLnBrk="0" hangingPunct="1">
              <a:lnSpc>
                <a:spcPct val="117999"/>
              </a:lnSpc>
              <a:spcBef>
                <a:spcPts val="0"/>
              </a:spcBef>
              <a:spcAft>
                <a:spcPts val="0"/>
              </a:spcAft>
              <a:buClrTx/>
              <a:buSzTx/>
              <a:buFontTx/>
              <a:buNone/>
              <a:tabLst/>
              <a:defRPr/>
            </a:pPr>
            <a:r>
              <a:rPr lang="es-MX" b="1" dirty="0"/>
              <a:t>Invita a otros a que cambien de marca</a:t>
            </a:r>
          </a:p>
          <a:p>
            <a:pPr marL="0" marR="0" lvl="0" indent="0" defTabSz="457200" eaLnBrk="1" fontAlgn="auto" latinLnBrk="0" hangingPunct="1">
              <a:lnSpc>
                <a:spcPct val="117999"/>
              </a:lnSpc>
              <a:spcBef>
                <a:spcPts val="0"/>
              </a:spcBef>
              <a:spcAft>
                <a:spcPts val="0"/>
              </a:spcAft>
              <a:buClrTx/>
              <a:buSzTx/>
              <a:buFontTx/>
              <a:buNone/>
              <a:tabLst/>
              <a:defRPr/>
            </a:pPr>
            <a:endParaRPr lang="es-MX" b="1" dirty="0"/>
          </a:p>
          <a:p>
            <a:pPr marL="0" marR="0" lvl="0" indent="0" defTabSz="457200" eaLnBrk="1" fontAlgn="auto" latinLnBrk="0" hangingPunct="1">
              <a:lnSpc>
                <a:spcPct val="117999"/>
              </a:lnSpc>
              <a:spcBef>
                <a:spcPts val="0"/>
              </a:spcBef>
              <a:spcAft>
                <a:spcPts val="0"/>
              </a:spcAft>
              <a:buClrTx/>
              <a:buSzTx/>
              <a:buFontTx/>
              <a:buNone/>
              <a:tabLst/>
              <a:defRPr/>
            </a:pPr>
            <a:endParaRPr lang="es-MX" b="1" dirty="0"/>
          </a:p>
          <a:p>
            <a:endParaRPr lang="es-MX" dirty="0"/>
          </a:p>
          <a:p>
            <a:endParaRPr lang="es-MX" dirty="0"/>
          </a:p>
          <a:p>
            <a:r>
              <a:rPr lang="es-MX" dirty="0"/>
              <a:t>Una vez que comienzas a reclutar nuevos Socios, verás cómo tu red comienza a crecer. De hecho, entre más personas consuman, vendan o inviten en tu equipo, tienes más oportunidades para ganar más dinero.</a:t>
            </a:r>
          </a:p>
          <a:p>
            <a:br>
              <a:rPr lang="es-MX" dirty="0"/>
            </a:br>
            <a:endParaRPr lang="es-MX" dirty="0"/>
          </a:p>
          <a:p>
            <a:r>
              <a:rPr lang="es-MX" dirty="0"/>
              <a:t>Entre más grande sea tu red más grande será tu comisión, lo que te llevará a estar más cerca de cumplir tus metas.</a:t>
            </a:r>
          </a:p>
          <a:p>
            <a:endParaRPr lang="es-MX" dirty="0"/>
          </a:p>
          <a:p>
            <a:r>
              <a:rPr lang="es-MX" dirty="0"/>
              <a:t>Personaliza tu presentación</a:t>
            </a:r>
          </a:p>
          <a:p>
            <a:r>
              <a:rPr lang="es-MX" dirty="0"/>
              <a:t>Los asistentes podrán tener preguntas sobre la red o cómo construir una. Contesta las preguntas, pero explica que podrá aprender más en las sesiones de entrenamiento una vez que se hayan inscrito.</a:t>
            </a:r>
          </a:p>
          <a:p>
            <a:endParaRPr lang="es-MX" dirty="0"/>
          </a:p>
          <a:p>
            <a:r>
              <a:rPr lang="es-MX" dirty="0"/>
              <a:t>Cambio de página </a:t>
            </a:r>
          </a:p>
          <a:p>
            <a:r>
              <a:rPr lang="es-MX" dirty="0"/>
              <a:t>Ahora revisemos cómo tú y tu equipo se ayudan mutuamente uno al otro para crecer, personal y profesionalmente.</a:t>
            </a:r>
          </a:p>
          <a:p>
            <a:endParaRPr lang="es-MX" dirty="0"/>
          </a:p>
        </p:txBody>
      </p:sp>
    </p:spTree>
    <p:extLst>
      <p:ext uri="{BB962C8B-B14F-4D97-AF65-F5344CB8AC3E}">
        <p14:creationId xmlns:p14="http://schemas.microsoft.com/office/powerpoint/2010/main" val="6648768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endParaRPr lang="es-MX" b="1" dirty="0"/>
          </a:p>
          <a:p>
            <a:pPr marL="0" marR="0" lvl="0" indent="0" defTabSz="457200" eaLnBrk="1" fontAlgn="auto" latinLnBrk="0" hangingPunct="1">
              <a:lnSpc>
                <a:spcPct val="117999"/>
              </a:lnSpc>
              <a:spcBef>
                <a:spcPts val="0"/>
              </a:spcBef>
              <a:spcAft>
                <a:spcPts val="0"/>
              </a:spcAft>
              <a:buClrTx/>
              <a:buSzTx/>
              <a:buFontTx/>
              <a:buNone/>
              <a:tabLst/>
              <a:defRPr/>
            </a:pPr>
            <a:r>
              <a:rPr lang="es-MX" b="1" dirty="0"/>
              <a:t>SI TU ERES DE LAS PERSONAS QUE QUIERE CONSTRUIR ESTO PARA TI Y TU FAMILIA, TE EXPLICAMOS COMO HACERLO.</a:t>
            </a:r>
          </a:p>
          <a:p>
            <a:pPr marL="342900" indent="-342900">
              <a:buFont typeface="Arial" panose="020B0604020202020204" pitchFamily="34" charset="0"/>
              <a:buChar char="•"/>
            </a:pPr>
            <a:r>
              <a:rPr lang="es-MX" b="1" dirty="0"/>
              <a:t>OFRECE TU CORE TEAM</a:t>
            </a:r>
          </a:p>
          <a:p>
            <a:pPr marL="342900" indent="-342900">
              <a:buFont typeface="Arial" panose="020B0604020202020204" pitchFamily="34" charset="0"/>
              <a:buChar char="•"/>
            </a:pPr>
            <a:r>
              <a:rPr lang="es-MX" b="1" dirty="0"/>
              <a:t>EVENTOS</a:t>
            </a:r>
          </a:p>
          <a:p>
            <a:pPr marL="342900" indent="-342900">
              <a:buFont typeface="Arial" panose="020B0604020202020204" pitchFamily="34" charset="0"/>
              <a:buChar char="•"/>
            </a:pPr>
            <a:r>
              <a:rPr lang="es-MX" b="1" dirty="0"/>
              <a:t>EL SOPORTE ORIFLAME APPS CAPACITACIONES ETC</a:t>
            </a:r>
          </a:p>
          <a:p>
            <a:pPr marL="342900" indent="-342900">
              <a:buFont typeface="Arial" panose="020B0604020202020204" pitchFamily="34" charset="0"/>
              <a:buChar char="•"/>
            </a:pPr>
            <a:r>
              <a:rPr lang="es-MX" b="1" dirty="0"/>
              <a:t>CENTROS DE SERVICIO</a:t>
            </a:r>
          </a:p>
          <a:p>
            <a:pPr marL="342900" indent="-342900">
              <a:buFont typeface="Arial" panose="020B0604020202020204" pitchFamily="34" charset="0"/>
              <a:buChar char="•"/>
            </a:pPr>
            <a:r>
              <a:rPr lang="es-MX" b="1" dirty="0"/>
              <a:t>RESPALDO DE MÁRKETING DE LA COMPAÑÍA y apoyo gerencial (ASM)</a:t>
            </a:r>
          </a:p>
          <a:p>
            <a:pPr marL="342900" indent="-342900">
              <a:buFont typeface="Arial" panose="020B0604020202020204" pitchFamily="34" charset="0"/>
              <a:buChar char="•"/>
            </a:pPr>
            <a:r>
              <a:rPr lang="es-MX" b="1" dirty="0"/>
              <a:t>Atención a cliente en línea</a:t>
            </a:r>
          </a:p>
          <a:p>
            <a:endParaRPr lang="es-MX" dirty="0"/>
          </a:p>
          <a:p>
            <a:r>
              <a:rPr lang="es-MX" dirty="0"/>
              <a:t>Lo sabemos, ¡hemos explicado mucho en un lapso corto de tiempo! Es por ello que estamos siempre aquí para apoyarte, invitándote a sesiones de entrenamiento y enseñándote cómo construir y mantener adecuadamente tu Red.</a:t>
            </a:r>
          </a:p>
          <a:p>
            <a:br>
              <a:rPr lang="es-MX" dirty="0"/>
            </a:br>
            <a:endParaRPr lang="es-MX" dirty="0"/>
          </a:p>
          <a:p>
            <a:r>
              <a:rPr lang="es-MX" dirty="0"/>
              <a:t>También recibirás:</a:t>
            </a:r>
          </a:p>
          <a:p>
            <a:r>
              <a:rPr lang="es-MX" dirty="0"/>
              <a:t>Acceso a la Aplicación Oriflame Business que te ayudará a mantenerte conectado con tu negocio.</a:t>
            </a:r>
          </a:p>
          <a:p>
            <a:r>
              <a:rPr lang="es-MX" dirty="0"/>
              <a:t>Entrenamientos personales gratis que desarrollarán tus habilidades de negocio y liderazgo. </a:t>
            </a:r>
          </a:p>
          <a:p>
            <a:r>
              <a:rPr lang="es-MX" dirty="0"/>
              <a:t>Un sitio Online que facilitará el manejo de tu Negocio.</a:t>
            </a:r>
          </a:p>
          <a:p>
            <a:r>
              <a:rPr lang="es-MX" dirty="0"/>
              <a:t>Soporte desde la página web y de tu Patrocinador.</a:t>
            </a:r>
          </a:p>
          <a:p>
            <a:endParaRPr lang="es-MX" dirty="0"/>
          </a:p>
          <a:p>
            <a:r>
              <a:rPr lang="es-MX" dirty="0"/>
              <a:t>Personaliza tu presentación</a:t>
            </a:r>
          </a:p>
          <a:p>
            <a:r>
              <a:rPr lang="es-MX" dirty="0"/>
              <a:t>Si tienes tiempo, muestra las aplicaciones a los asistentes, dales una idea de cuáles son las herramientas que usas para construir tu negocio y mantenerte conectado con tu equipo.</a:t>
            </a:r>
          </a:p>
          <a:p>
            <a:endParaRPr lang="es-MX" dirty="0"/>
          </a:p>
          <a:p>
            <a:r>
              <a:rPr lang="es-MX" dirty="0"/>
              <a:t>Cambio de página </a:t>
            </a:r>
          </a:p>
          <a:p>
            <a:r>
              <a:rPr lang="es-MX" dirty="0"/>
              <a:t>Entiende cómo tú y tu equipo se ayudarán mutuamente a crecer, personal y profesionalmente.</a:t>
            </a:r>
          </a:p>
          <a:p>
            <a:endParaRPr lang="es-MX" dirty="0"/>
          </a:p>
        </p:txBody>
      </p:sp>
    </p:spTree>
    <p:extLst>
      <p:ext uri="{BB962C8B-B14F-4D97-AF65-F5344CB8AC3E}">
        <p14:creationId xmlns:p14="http://schemas.microsoft.com/office/powerpoint/2010/main" val="38494695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r>
              <a:rPr lang="es-MX" dirty="0"/>
              <a:t>Con el  tiempo, verás como tu trabajo es productivo. Porque cuando tu equipo y tu red crezcan, Oriflame te reconocerá y premiará por tu éxito. Y cuando estés listo para ir por más, estaremos ahí para apoyarte en cada paso, ayudándote a llegar aún más lejos.</a:t>
            </a:r>
          </a:p>
          <a:p>
            <a:br>
              <a:rPr lang="es-MX" dirty="0"/>
            </a:br>
            <a:endParaRPr lang="es-MX" dirty="0"/>
          </a:p>
          <a:p>
            <a:r>
              <a:rPr lang="es-MX" dirty="0"/>
              <a:t>Las ventajas de crecer más alto:</a:t>
            </a:r>
          </a:p>
          <a:p>
            <a:r>
              <a:rPr lang="es-MX" dirty="0"/>
              <a:t>Ganar bonos e incrementar tu ingreso.</a:t>
            </a:r>
          </a:p>
          <a:p>
            <a:r>
              <a:rPr lang="es-MX" dirty="0"/>
              <a:t>Recibir premios en efectivo.</a:t>
            </a:r>
          </a:p>
          <a:p>
            <a:r>
              <a:rPr lang="es-MX" dirty="0"/>
              <a:t>Ser reconocido en eventos.</a:t>
            </a:r>
          </a:p>
          <a:p>
            <a:endParaRPr lang="es-MX" dirty="0"/>
          </a:p>
          <a:p>
            <a:r>
              <a:rPr lang="es-MX" dirty="0"/>
              <a:t>Personaliza tu presentación</a:t>
            </a:r>
          </a:p>
          <a:p>
            <a:r>
              <a:rPr lang="es-MX" dirty="0"/>
              <a:t>Comparte tus experiencias, tu equipo y tú pueden compartir con los asistentes sobre los premios o reconocimientos que han conseguido por su éxito en Oriflame.</a:t>
            </a:r>
          </a:p>
          <a:p>
            <a:endParaRPr lang="es-MX" dirty="0"/>
          </a:p>
          <a:p>
            <a:r>
              <a:rPr lang="es-MX" dirty="0"/>
              <a:t>Cambio de página </a:t>
            </a:r>
          </a:p>
          <a:p>
            <a:r>
              <a:rPr lang="es-MX" dirty="0"/>
              <a:t>También tendrás la satisfacción personal de saber que estás un paso más cerca de alcanzar tus sueños.</a:t>
            </a:r>
          </a:p>
          <a:p>
            <a:endParaRPr lang="es-MX" dirty="0"/>
          </a:p>
        </p:txBody>
      </p:sp>
    </p:spTree>
    <p:extLst>
      <p:ext uri="{BB962C8B-B14F-4D97-AF65-F5344CB8AC3E}">
        <p14:creationId xmlns:p14="http://schemas.microsoft.com/office/powerpoint/2010/main" val="27903133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r>
              <a:rPr lang="es-MX" dirty="0"/>
              <a:t>Pide a cualquier miembro de Oriflame que mencione las </a:t>
            </a:r>
            <a:r>
              <a:rPr lang="es-MX" b="1" dirty="0"/>
              <a:t>razones por las cuáles decidió comenzar </a:t>
            </a:r>
            <a:r>
              <a:rPr lang="es-MX" dirty="0"/>
              <a:t>a hacer el Negocio Oriflame.</a:t>
            </a:r>
          </a:p>
          <a:p>
            <a:pPr marL="342900" indent="-342900">
              <a:buFont typeface="Arial" panose="020B0604020202020204" pitchFamily="34" charset="0"/>
              <a:buChar char="•"/>
            </a:pPr>
            <a:r>
              <a:rPr lang="es-MX" b="1" dirty="0">
                <a:solidFill>
                  <a:srgbClr val="FF0000"/>
                </a:solidFill>
              </a:rPr>
              <a:t>I</a:t>
            </a:r>
            <a:r>
              <a:rPr lang="es-MX" b="1" u="none" dirty="0">
                <a:solidFill>
                  <a:srgbClr val="FF0000"/>
                </a:solidFill>
              </a:rPr>
              <a:t>DENTIFICA NECESIDADES DE SOCIOS – quien te invitó y que te dijo? Platícanos un poco de ti, el patrocinador da información del socio previo</a:t>
            </a:r>
          </a:p>
          <a:p>
            <a:pPr marL="342900" indent="-342900">
              <a:buFont typeface="Arial" panose="020B0604020202020204" pitchFamily="34" charset="0"/>
              <a:buChar char="•"/>
            </a:pPr>
            <a:r>
              <a:rPr lang="es-MX" b="1" u="none" dirty="0">
                <a:solidFill>
                  <a:srgbClr val="FF0000"/>
                </a:solidFill>
              </a:rPr>
              <a:t>INVOLUCRA A TU EQUIPO CON SUS TESTIMONIOS DE ACUERDO AL PERFIL DE SOCIOS</a:t>
            </a:r>
            <a:br>
              <a:rPr lang="es-MX" dirty="0"/>
            </a:br>
            <a:endParaRPr lang="es-MX" dirty="0"/>
          </a:p>
          <a:p>
            <a:r>
              <a:rPr lang="es-MX" dirty="0"/>
              <a:t>Ellos querrán:</a:t>
            </a:r>
          </a:p>
          <a:p>
            <a:r>
              <a:rPr lang="es-MX" dirty="0"/>
              <a:t>Ganar más dinero para pagar las colegiaturas de la escuela, tener una nueva casa, remodelar la actual o solo tener la posibilidad de verse y sentirse mejor.</a:t>
            </a:r>
          </a:p>
          <a:p>
            <a:r>
              <a:rPr lang="es-MX" dirty="0"/>
              <a:t>La oportunidad de ver el mundo y viajar con su familia.</a:t>
            </a:r>
          </a:p>
          <a:p>
            <a:r>
              <a:rPr lang="es-MX" dirty="0"/>
              <a:t>Un horario flexible que les permita pasar más tiempo con su familia y amigos.</a:t>
            </a:r>
          </a:p>
          <a:p>
            <a:r>
              <a:rPr lang="es-MX" dirty="0"/>
              <a:t>Independencia, donde ellos puedan ser sus propios jefes y tener </a:t>
            </a:r>
            <a:br>
              <a:rPr lang="es-MX" dirty="0"/>
            </a:br>
            <a:r>
              <a:rPr lang="es-MX" dirty="0"/>
              <a:t>un ingreso creciente.</a:t>
            </a:r>
          </a:p>
          <a:p>
            <a:br>
              <a:rPr lang="es-MX" dirty="0"/>
            </a:br>
            <a:endParaRPr lang="es-MX" dirty="0"/>
          </a:p>
          <a:p>
            <a:r>
              <a:rPr lang="es-MX" dirty="0"/>
              <a:t>“Yo quería &lt;recuérdale a los asistentes cuál era tu sueño o meta&gt;. Trabajar con Oriflame me ha ayudado a conseguirlo. ¿Qué hay de ustedes? ¿Cuáles son sus sueños? ¿Quieren hacer algo diferente y nuevo en sus vidas?”</a:t>
            </a:r>
          </a:p>
          <a:p>
            <a:endParaRPr lang="es-MX" dirty="0"/>
          </a:p>
          <a:p>
            <a:r>
              <a:rPr lang="es-MX" dirty="0"/>
              <a:t>Personaliza tu presentación</a:t>
            </a:r>
          </a:p>
          <a:p>
            <a:endParaRPr lang="es-MX" dirty="0"/>
          </a:p>
          <a:p>
            <a:r>
              <a:rPr lang="es-MX" dirty="0"/>
              <a:t>Haz que los miembros de tu equipo se sientan involucrados. Pregúntales qué fue lo que les impulsó a querer un cambio y hacer algo diferente en sus vidas. ¿Cómo Oriflame les ha ayudado a conseguirlo?</a:t>
            </a:r>
          </a:p>
          <a:p>
            <a:endParaRPr lang="es-MX" dirty="0"/>
          </a:p>
          <a:p>
            <a:r>
              <a:rPr lang="es-MX" dirty="0"/>
              <a:t>Cambio de página </a:t>
            </a:r>
          </a:p>
          <a:p>
            <a:endParaRPr lang="es-MX" dirty="0"/>
          </a:p>
          <a:p>
            <a:r>
              <a:rPr lang="es-MX" dirty="0"/>
              <a:t>Con Oriflame, mi equipo y yo hemos tenido la oportunidad de hacer un cambio positivo en nuestras vidas. Es una compañía que ayuda a que los sueños se vuelvan realidad.</a:t>
            </a:r>
          </a:p>
          <a:p>
            <a:endParaRPr lang="es-MX" dirty="0"/>
          </a:p>
        </p:txBody>
      </p:sp>
    </p:spTree>
    <p:extLst>
      <p:ext uri="{BB962C8B-B14F-4D97-AF65-F5344CB8AC3E}">
        <p14:creationId xmlns:p14="http://schemas.microsoft.com/office/powerpoint/2010/main" val="16752263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r>
              <a:rPr lang="es-MX" dirty="0"/>
              <a:t>En Oriflame, no se trata de trabajar todo el tiempo: también se trata de pasarla bien mientras tú y tu negocio crecen.</a:t>
            </a:r>
          </a:p>
          <a:p>
            <a:endParaRPr lang="es-MX" dirty="0"/>
          </a:p>
          <a:p>
            <a:r>
              <a:rPr lang="es-MX" dirty="0"/>
              <a:t>Cambio de página </a:t>
            </a:r>
          </a:p>
          <a:p>
            <a:r>
              <a:rPr lang="es-MX" dirty="0"/>
              <a:t>Veamos qué puedes esperar de las experiencias Oriflame cuando eres Socio.</a:t>
            </a:r>
          </a:p>
          <a:p>
            <a:endParaRPr lang="es-MX" dirty="0"/>
          </a:p>
        </p:txBody>
      </p:sp>
    </p:spTree>
    <p:extLst>
      <p:ext uri="{BB962C8B-B14F-4D97-AF65-F5344CB8AC3E}">
        <p14:creationId xmlns:p14="http://schemas.microsoft.com/office/powerpoint/2010/main" val="40866212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endParaRPr lang="es-MX" dirty="0"/>
          </a:p>
          <a:p>
            <a:r>
              <a:rPr lang="es-MX" b="1" dirty="0"/>
              <a:t>Conoce a otros líderes y comparte sus experiencias</a:t>
            </a:r>
          </a:p>
          <a:p>
            <a:endParaRPr lang="es-MX" b="1" dirty="0"/>
          </a:p>
          <a:p>
            <a:r>
              <a:rPr lang="es-MX" b="1" dirty="0"/>
              <a:t>Inspírate con ellos!</a:t>
            </a:r>
          </a:p>
          <a:p>
            <a:endParaRPr lang="es-MX" b="1" dirty="0"/>
          </a:p>
          <a:p>
            <a:endParaRPr lang="es-MX" b="1" dirty="0"/>
          </a:p>
          <a:p>
            <a:r>
              <a:rPr lang="es-MX" dirty="0"/>
              <a:t> </a:t>
            </a:r>
          </a:p>
          <a:p>
            <a:r>
              <a:rPr lang="es-MX" dirty="0"/>
              <a:t>Como Socio Oriflame, tú: </a:t>
            </a:r>
          </a:p>
          <a:p>
            <a:r>
              <a:rPr lang="es-MX" dirty="0"/>
              <a:t>Serás parte de una gran comunidad</a:t>
            </a:r>
          </a:p>
          <a:p>
            <a:r>
              <a:rPr lang="es-MX" dirty="0"/>
              <a:t>Podrás estar en contacto con otros Líderes vía redes sociales.</a:t>
            </a:r>
          </a:p>
          <a:p>
            <a:r>
              <a:rPr lang="es-MX" dirty="0"/>
              <a:t>Conocerás a nuevas personas en los múltiples </a:t>
            </a:r>
            <a:br>
              <a:rPr lang="es-MX" dirty="0"/>
            </a:br>
            <a:r>
              <a:rPr lang="es-MX" dirty="0"/>
              <a:t>eventos de Oriflame.</a:t>
            </a:r>
          </a:p>
          <a:p>
            <a:endParaRPr lang="es-MX" dirty="0"/>
          </a:p>
          <a:p>
            <a:r>
              <a:rPr lang="es-MX" dirty="0"/>
              <a:t>Personaliza tu presentación</a:t>
            </a:r>
          </a:p>
          <a:p>
            <a:r>
              <a:rPr lang="es-MX" dirty="0"/>
              <a:t>Recuerda compartir tus experiencias con los asistentes. Esta es una gran oportunidad para compartirles cómo los miembros de tu equipo y tú han tenido la oportunidad de conocer a cientos de personas en los múltiples eventos de Oriflame, étc. Incluso puedes dar el ejemplo de alguien a quién hayas conocido en Oriflame y que ahora es un amigo o colega.</a:t>
            </a:r>
          </a:p>
          <a:p>
            <a:endParaRPr lang="es-MX" dirty="0"/>
          </a:p>
          <a:p>
            <a:endParaRPr lang="es-MX" dirty="0"/>
          </a:p>
          <a:p>
            <a:r>
              <a:rPr lang="es-MX" dirty="0"/>
              <a:t>Cambio de página </a:t>
            </a:r>
          </a:p>
          <a:p>
            <a:r>
              <a:rPr lang="es-MX" dirty="0"/>
              <a:t>Seremos parte de tu comunidad, alentándote en cada paso del camino.</a:t>
            </a:r>
          </a:p>
          <a:p>
            <a:endParaRPr lang="es-MX" dirty="0"/>
          </a:p>
        </p:txBody>
      </p:sp>
    </p:spTree>
    <p:extLst>
      <p:ext uri="{BB962C8B-B14F-4D97-AF65-F5344CB8AC3E}">
        <p14:creationId xmlns:p14="http://schemas.microsoft.com/office/powerpoint/2010/main" val="35972716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r>
              <a:rPr lang="es-MX" b="1" dirty="0"/>
              <a:t>Conforme avanzas puedes ganarte viajes por el mundo!</a:t>
            </a:r>
          </a:p>
          <a:p>
            <a:r>
              <a:rPr lang="es-MX" b="1" dirty="0"/>
              <a:t>Comparte tu experiencia o la da tu líder y lo que tu quieres ganar</a:t>
            </a:r>
          </a:p>
          <a:p>
            <a:r>
              <a:rPr lang="es-MX" b="1" dirty="0"/>
              <a:t>Usa el testimonio de quien viajó y corresponde con el perfil de tus invitados</a:t>
            </a:r>
          </a:p>
          <a:p>
            <a:endParaRPr lang="es-MX" dirty="0"/>
          </a:p>
          <a:p>
            <a:r>
              <a:rPr lang="es-MX" dirty="0"/>
              <a:t>Una de las mayores ventajas de ser Socio Oriflame es tener la oportunidad de viajar y ver el mundo gratis.</a:t>
            </a:r>
          </a:p>
          <a:p>
            <a:br>
              <a:rPr lang="es-MX" dirty="0"/>
            </a:br>
            <a:endParaRPr lang="es-MX" dirty="0"/>
          </a:p>
          <a:p>
            <a:r>
              <a:rPr lang="es-MX" dirty="0"/>
              <a:t>Conforme avances en el Negocio, tendrás la oportunidad de calificar a viajes internacionales, así como participar en conferencias que tienen lugar en distintos destinos como: Europa, Japón, Australia, el Mediterráneo y muchos otros lugares emocionantes.</a:t>
            </a:r>
          </a:p>
          <a:p>
            <a:endParaRPr lang="es-MX" dirty="0"/>
          </a:p>
          <a:p>
            <a:r>
              <a:rPr lang="es-MX" dirty="0"/>
              <a:t>Personaliza tu presentación</a:t>
            </a:r>
          </a:p>
          <a:p>
            <a:r>
              <a:rPr lang="es-MX" dirty="0"/>
              <a:t>Recuerda siempre compartir algunos de tus experiencias más memorables con los asistentes. Este es un gran momento para contar sobre algunos de los destinos a los que hayas viajado con Oriflame y a los eventos a los que hayas asistido. Si tu aún no viajas, cuenta un poco de lo que otros líderes han logrado, sin olvidar mencionar que tú estás en camino a hacerlo también.</a:t>
            </a:r>
          </a:p>
          <a:p>
            <a:endParaRPr lang="es-MX" dirty="0"/>
          </a:p>
          <a:p>
            <a:endParaRPr lang="es-MX" dirty="0"/>
          </a:p>
          <a:p>
            <a:r>
              <a:rPr lang="es-MX" dirty="0"/>
              <a:t>Cambio de página </a:t>
            </a:r>
          </a:p>
          <a:p>
            <a:r>
              <a:rPr lang="es-MX" dirty="0"/>
              <a:t>Oriflame puede ser tu boleto de ida hacia una nueva vida. ¿La mejor parte? Tú pones las condiciones.</a:t>
            </a:r>
          </a:p>
          <a:p>
            <a:endParaRPr lang="es-MX" dirty="0"/>
          </a:p>
        </p:txBody>
      </p:sp>
    </p:spTree>
    <p:extLst>
      <p:ext uri="{BB962C8B-B14F-4D97-AF65-F5344CB8AC3E}">
        <p14:creationId xmlns:p14="http://schemas.microsoft.com/office/powerpoint/2010/main" val="42174331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r>
              <a:rPr lang="es-MX" b="1" dirty="0"/>
              <a:t>ÚNETE A NUESTRO EQUIPO</a:t>
            </a:r>
          </a:p>
          <a:p>
            <a:pPr marL="342900" indent="-342900">
              <a:buFont typeface="Arial" panose="020B0604020202020204" pitchFamily="34" charset="0"/>
              <a:buChar char="•"/>
            </a:pPr>
            <a:r>
              <a:rPr lang="es-MX" b="1" dirty="0"/>
              <a:t>Un sistema probado disponible para ti</a:t>
            </a:r>
          </a:p>
          <a:p>
            <a:pPr marL="342900" indent="-342900">
              <a:buFont typeface="Arial" panose="020B0604020202020204" pitchFamily="34" charset="0"/>
              <a:buChar char="•"/>
            </a:pPr>
            <a:r>
              <a:rPr lang="es-MX" b="1" dirty="0"/>
              <a:t>Tu defines la velocidad</a:t>
            </a:r>
          </a:p>
          <a:p>
            <a:pPr marL="342900" indent="-342900">
              <a:buFont typeface="Arial" panose="020B0604020202020204" pitchFamily="34" charset="0"/>
              <a:buChar char="•"/>
            </a:pPr>
            <a:r>
              <a:rPr lang="es-MX" b="1" dirty="0"/>
              <a:t>Acompañamiento de acuerdo a tus metas.</a:t>
            </a:r>
          </a:p>
          <a:p>
            <a:endParaRPr lang="es-MX" dirty="0"/>
          </a:p>
          <a:p>
            <a:endParaRPr lang="es-MX" dirty="0"/>
          </a:p>
          <a:p>
            <a:r>
              <a:rPr lang="es-MX" dirty="0"/>
              <a:t>Únete a Oriflame hoy y recibirás:</a:t>
            </a:r>
          </a:p>
          <a:p>
            <a:endParaRPr lang="es-MX" dirty="0"/>
          </a:p>
          <a:p>
            <a:r>
              <a:rPr lang="es-MX" dirty="0"/>
              <a:t>El Programa de Bienvenida.</a:t>
            </a:r>
          </a:p>
          <a:p>
            <a:r>
              <a:rPr lang="es-MX" dirty="0"/>
              <a:t>Primeros 90 días: una guía que te ayudará a tener un inicio rápido al Negocio Oriflame.</a:t>
            </a:r>
          </a:p>
          <a:p>
            <a:r>
              <a:rPr lang="es-MX" dirty="0"/>
              <a:t>Acceso ilimitado a nuestros contenidos y herramientas Online, aplicaciones móviles y entrenamientos.</a:t>
            </a:r>
          </a:p>
          <a:p>
            <a:br>
              <a:rPr lang="es-MX" dirty="0"/>
            </a:br>
            <a:endParaRPr lang="es-MX" dirty="0"/>
          </a:p>
          <a:p>
            <a:r>
              <a:rPr lang="es-MX" dirty="0"/>
              <a:t>Oriflame quiere ayudarte a alcanzar el éxito y tus sueños. Mi equipo y yo estaremos felices de recibirte y ayudarte a comenzar.</a:t>
            </a:r>
          </a:p>
          <a:p>
            <a:endParaRPr lang="es-MX" dirty="0"/>
          </a:p>
          <a:p>
            <a:r>
              <a:rPr lang="es-MX" dirty="0"/>
              <a:t>Cambio de página </a:t>
            </a:r>
          </a:p>
          <a:p>
            <a:r>
              <a:rPr lang="es-MX" dirty="0"/>
              <a:t>Ahora que hemos explicado todo, ¿cómo te sientes? ¿Estás listo para comenzar un nuevo y emocionante capítulo con Oriflame?</a:t>
            </a:r>
          </a:p>
          <a:p>
            <a:endParaRPr lang="es-MX" dirty="0"/>
          </a:p>
        </p:txBody>
      </p:sp>
    </p:spTree>
    <p:extLst>
      <p:ext uri="{BB962C8B-B14F-4D97-AF65-F5344CB8AC3E}">
        <p14:creationId xmlns:p14="http://schemas.microsoft.com/office/powerpoint/2010/main" val="34312041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endParaRPr lang="es-MX" dirty="0"/>
          </a:p>
          <a:p>
            <a:r>
              <a:rPr lang="es-MX" b="1" dirty="0"/>
              <a:t>La oportunidad de Desarrollarte personal y profesionalmente, ayudando a otros a hacer lo mismo (descubre tu mejor versión)</a:t>
            </a:r>
          </a:p>
          <a:p>
            <a:r>
              <a:rPr lang="es-MX" b="1" dirty="0"/>
              <a:t>Gana dinero y construye un negocio de bajo riesgo y baja inversión </a:t>
            </a:r>
          </a:p>
          <a:p>
            <a:r>
              <a:rPr lang="es-MX" b="1" dirty="0"/>
              <a:t>No necesitas experiencia previa</a:t>
            </a:r>
          </a:p>
          <a:p>
            <a:endParaRPr lang="es-MX" b="1" dirty="0"/>
          </a:p>
          <a:p>
            <a:r>
              <a:rPr lang="es-MX" b="1" dirty="0"/>
              <a:t>Tu que quieres hacer con tu membresía </a:t>
            </a:r>
          </a:p>
          <a:p>
            <a:r>
              <a:rPr lang="es-MX" b="1" dirty="0"/>
              <a:t>Iniciar tu propio negocio</a:t>
            </a:r>
          </a:p>
          <a:p>
            <a:r>
              <a:rPr lang="es-MX" b="1" dirty="0"/>
              <a:t>Consumir y recomendar </a:t>
            </a:r>
          </a:p>
          <a:p>
            <a:r>
              <a:rPr lang="es-MX" b="1" dirty="0"/>
              <a:t>Consumir por salud / belleza</a:t>
            </a:r>
          </a:p>
          <a:p>
            <a:endParaRPr lang="es-MX" b="1" dirty="0"/>
          </a:p>
          <a:p>
            <a:endParaRPr lang="es-MX" b="1" dirty="0"/>
          </a:p>
          <a:p>
            <a:r>
              <a:rPr lang="es-MX" b="1" dirty="0"/>
              <a:t>Sigue una capacitación de 5 minutos sobre como se ganar dinero, si estás interesado estas cordialmente invitado a escucharla. (dale espacio a  quien no esté interesado para que se pueda retirar y te puedas enfocar en los que si quieren)</a:t>
            </a:r>
          </a:p>
          <a:p>
            <a:endParaRPr lang="es-MX" b="1" dirty="0"/>
          </a:p>
          <a:p>
            <a:endParaRPr lang="es-MX" dirty="0"/>
          </a:p>
          <a:p>
            <a:r>
              <a:rPr lang="es-MX" dirty="0"/>
              <a:t>Por más de 50 años, Oriflame se ha convertido en una compañía que empodera a las personas para hacer un cambio positivo en sus vidas.</a:t>
            </a:r>
          </a:p>
          <a:p>
            <a:br>
              <a:rPr lang="es-MX" dirty="0"/>
            </a:br>
            <a:endParaRPr lang="es-MX" dirty="0"/>
          </a:p>
          <a:p>
            <a:r>
              <a:rPr lang="es-MX" dirty="0"/>
              <a:t>Te ofrecemos:</a:t>
            </a:r>
          </a:p>
          <a:p>
            <a:r>
              <a:rPr lang="es-MX" dirty="0"/>
              <a:t>Un camino accesible y de bajo riesgo para comenzar tu propio negocio y la libertad de manejarlo a tu manera.</a:t>
            </a:r>
          </a:p>
          <a:p>
            <a:r>
              <a:rPr lang="es-MX" dirty="0"/>
              <a:t>Ganar dinero y construir una carrera que te ayudará a alcanzar tus metas.</a:t>
            </a:r>
          </a:p>
          <a:p>
            <a:r>
              <a:rPr lang="es-MX" dirty="0"/>
              <a:t>La oportunidad de crecer individualmente y ayudar a otros a tener éxito.  </a:t>
            </a:r>
          </a:p>
          <a:p>
            <a:br>
              <a:rPr lang="es-MX" dirty="0"/>
            </a:br>
            <a:endParaRPr lang="es-MX" dirty="0"/>
          </a:p>
          <a:p>
            <a:r>
              <a:rPr lang="es-MX" dirty="0"/>
              <a:t>¿Estás listo para hacer un cambio? Para aquellos que decidan inscribirse ahora, ¡comenzaremos con un entrenamiento gratuito de 5 minutos!  </a:t>
            </a:r>
          </a:p>
          <a:p>
            <a:br>
              <a:rPr lang="es-MX" dirty="0"/>
            </a:br>
            <a:r>
              <a:rPr lang="es-MX" dirty="0"/>
              <a:t>No olvides realizar el INICIO PERFECTO a todos los que digan: sí </a:t>
            </a:r>
          </a:p>
          <a:p>
            <a:br>
              <a:rPr lang="es-MX" dirty="0"/>
            </a:br>
            <a:r>
              <a:rPr lang="es-MX" dirty="0"/>
              <a:t>Y para aquellos que aún no están listos, estaremos felices de tomar su pedido.</a:t>
            </a:r>
          </a:p>
          <a:p>
            <a:endParaRPr lang="es-MX" dirty="0"/>
          </a:p>
          <a:p>
            <a:r>
              <a:rPr lang="es-MX" dirty="0"/>
              <a:t>Personaliza tu presentación</a:t>
            </a:r>
          </a:p>
          <a:p>
            <a:r>
              <a:rPr lang="es-MX" dirty="0"/>
              <a:t>Si alguno de los participantes no ha decidido aún, ofrécele un catálogo y pídele su información de contacto. Aunque las personas no estén convencidas de querer ser Socios, siempre podrás conservarlo como cliente o en la lista de los posibles socios en un futuro. Recuérdale los grandiosos productos que tiene Oriflame y ofrécele uno que pienses que puede ser perfecto para él. Hazle saber que tú estás disponible la próxima semana para hablar más sobre los productos. Asegúrate de que ellos se mantengan conectados con Oriflame.</a:t>
            </a:r>
          </a:p>
          <a:p>
            <a:endParaRPr lang="es-MX" dirty="0"/>
          </a:p>
        </p:txBody>
      </p:sp>
    </p:spTree>
    <p:extLst>
      <p:ext uri="{BB962C8B-B14F-4D97-AF65-F5344CB8AC3E}">
        <p14:creationId xmlns:p14="http://schemas.microsoft.com/office/powerpoint/2010/main" val="11092541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r>
              <a:rPr lang="es-MX" dirty="0"/>
              <a:t>Para aquellos interesados en aprovechar la oportunidad oriflame, tenemos esta capacitación de 5 minutos sobre cómo ganar dinero.</a:t>
            </a:r>
          </a:p>
        </p:txBody>
      </p:sp>
    </p:spTree>
    <p:extLst>
      <p:ext uri="{BB962C8B-B14F-4D97-AF65-F5344CB8AC3E}">
        <p14:creationId xmlns:p14="http://schemas.microsoft.com/office/powerpoint/2010/main" val="6526721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r>
              <a:rPr lang="es-ES_tradnl" sz="1200" kern="1200" dirty="0">
                <a:solidFill>
                  <a:schemeClr val="tx1"/>
                </a:solidFill>
                <a:effectLst/>
                <a:latin typeface="+mn-lt"/>
                <a:ea typeface="+mn-ea"/>
                <a:cs typeface="+mn-cs"/>
              </a:rPr>
              <a:t>Notas del Orador </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GANA INVITANDO A OTRAS PERSONAS A UNIRSE</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Ahora, esperamos que todos estén aquí porque quieren ganar </a:t>
            </a:r>
            <a:br>
              <a:rPr lang="es-ES_tradnl" sz="1200" kern="1200" dirty="0">
                <a:solidFill>
                  <a:schemeClr val="tx1"/>
                </a:solidFill>
                <a:effectLst/>
                <a:latin typeface="+mn-lt"/>
                <a:ea typeface="+mn-ea"/>
                <a:cs typeface="+mn-cs"/>
              </a:rPr>
            </a:br>
            <a:r>
              <a:rPr lang="es-ES_tradnl" sz="1200" kern="1200" dirty="0">
                <a:solidFill>
                  <a:schemeClr val="tx1"/>
                </a:solidFill>
                <a:effectLst/>
                <a:latin typeface="+mn-lt"/>
                <a:ea typeface="+mn-ea"/>
                <a:cs typeface="+mn-cs"/>
              </a:rPr>
              <a:t>dinero extra. </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Algunos de ustedes pueden ver esto como una oportunidad de venta. </a:t>
            </a:r>
            <a:br>
              <a:rPr lang="es-ES_tradnl" sz="1200" kern="1200" dirty="0">
                <a:solidFill>
                  <a:schemeClr val="tx1"/>
                </a:solidFill>
                <a:effectLst/>
                <a:latin typeface="+mn-lt"/>
                <a:ea typeface="+mn-ea"/>
                <a:cs typeface="+mn-cs"/>
              </a:rPr>
            </a:br>
            <a:r>
              <a:rPr lang="es-ES_tradnl" sz="1200" kern="1200" dirty="0">
                <a:solidFill>
                  <a:schemeClr val="tx1"/>
                </a:solidFill>
                <a:effectLst/>
                <a:latin typeface="+mn-lt"/>
                <a:ea typeface="+mn-ea"/>
                <a:cs typeface="+mn-cs"/>
              </a:rPr>
              <a:t>Esto tiene mucho sentido, porque recomendar productos Oriflame </a:t>
            </a:r>
            <a:br>
              <a:rPr lang="es-ES_tradnl" sz="1200" kern="1200" dirty="0">
                <a:solidFill>
                  <a:schemeClr val="tx1"/>
                </a:solidFill>
                <a:effectLst/>
                <a:latin typeface="+mn-lt"/>
                <a:ea typeface="+mn-ea"/>
                <a:cs typeface="+mn-cs"/>
              </a:rPr>
            </a:br>
            <a:r>
              <a:rPr lang="es-ES_tradnl" sz="1200" kern="1200" dirty="0">
                <a:solidFill>
                  <a:schemeClr val="tx1"/>
                </a:solidFill>
                <a:effectLst/>
                <a:latin typeface="+mn-lt"/>
                <a:ea typeface="+mn-ea"/>
                <a:cs typeface="+mn-cs"/>
              </a:rPr>
              <a:t>es muy fácil. Además, con los beneficios adicionales de los programas </a:t>
            </a:r>
            <a:br>
              <a:rPr lang="es-ES_tradnl" sz="1200" kern="1200" dirty="0">
                <a:solidFill>
                  <a:schemeClr val="tx1"/>
                </a:solidFill>
                <a:effectLst/>
                <a:latin typeface="+mn-lt"/>
                <a:ea typeface="+mn-ea"/>
                <a:cs typeface="+mn-cs"/>
              </a:rPr>
            </a:br>
            <a:r>
              <a:rPr lang="es-ES_tradnl" sz="1200" kern="1200" dirty="0">
                <a:solidFill>
                  <a:schemeClr val="tx1"/>
                </a:solidFill>
                <a:effectLst/>
                <a:latin typeface="+mn-lt"/>
                <a:ea typeface="+mn-ea"/>
                <a:cs typeface="+mn-cs"/>
              </a:rPr>
              <a:t>de incentivos y ofertas de Oriflame, puedes tener premios extras </a:t>
            </a:r>
            <a:br>
              <a:rPr lang="es-ES_tradnl" sz="1200" kern="1200" dirty="0">
                <a:solidFill>
                  <a:schemeClr val="tx1"/>
                </a:solidFill>
                <a:effectLst/>
                <a:latin typeface="+mn-lt"/>
                <a:ea typeface="+mn-ea"/>
                <a:cs typeface="+mn-cs"/>
              </a:rPr>
            </a:br>
            <a:r>
              <a:rPr lang="es-ES_tradnl" sz="1200" kern="1200" dirty="0">
                <a:solidFill>
                  <a:schemeClr val="tx1"/>
                </a:solidFill>
                <a:effectLst/>
                <a:latin typeface="+mn-lt"/>
                <a:ea typeface="+mn-ea"/>
                <a:cs typeface="+mn-cs"/>
              </a:rPr>
              <a:t>y ganar más.</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Pero donde realmente tus ganancias te darán la independencia financiera que buscas, es invitando a otras personas a unirse a Oriflame y formar así un equipo.</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Gana una comisión de hasta 21% por las ventas de tu equipo, ayúdalos a desarrollarse y tus ingresos crecerán cada vez más a medida que tu red también crece.</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Esta es una forma de obtener ganancias crecientes e ilimitadas, porque obtienes un porcentaje sobre el total de las ventas de tu equipo.</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Veamos un ejemplo: Invitas a 6 personas, las que a su vez invitan a otras 6 personas. NÚMERO DE PERSONAS E INGRESOS. </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TÚ + 6 + 36 = 43 SOCIO*S.</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Cada producto tienen un valor en puntos asignado de acuerdo al precio, tomaremos como ejemplo que cada una de las personas acumula 100 puntos, tu equipo habrá acumulado un total de 4.300 puntos.</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Según la tabla de Incentivos Monetarios ese puntaje te permite alcanzar el 15% y a cada uno de tus amigos alcanzar el 6%. Oriflame paga a tus amigos el porcentaje alcanzado en su propia red y a ti el diferencial 15% - 6% = 9%. Ganas el 9% sobre las ventas de la red de cada uno de tus amigos. Tu ganancia por Catálogo es de aproximadamente $3,600 por Catálogo o más de $60,000 por año.</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Tus ingresos crecerán a medida que más y más personas</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ingresen a tu red, todos pueden invitar y todos pueden ganar.</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¡Esto es lo que hace único al modelo de negocio de Oriflame!</a:t>
            </a:r>
            <a:endParaRPr lang="es-MX"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3EDCC9D5-94E7-9B4E-9054-BB01E565C7D8}" type="slidenum">
              <a:rPr lang="es-ES" smtClean="0"/>
              <a:t>26</a:t>
            </a:fld>
            <a:endParaRPr lang="es-ES"/>
          </a:p>
        </p:txBody>
      </p:sp>
    </p:spTree>
    <p:extLst>
      <p:ext uri="{BB962C8B-B14F-4D97-AF65-F5344CB8AC3E}">
        <p14:creationId xmlns:p14="http://schemas.microsoft.com/office/powerpoint/2010/main" val="40753062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r>
              <a:rPr lang="es-ES_tradnl" sz="1200" kern="1200" dirty="0">
                <a:solidFill>
                  <a:schemeClr val="tx1"/>
                </a:solidFill>
                <a:effectLst/>
                <a:latin typeface="+mn-lt"/>
                <a:ea typeface="+mn-ea"/>
                <a:cs typeface="+mn-cs"/>
              </a:rPr>
              <a:t>Notas del Orador </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GANA INVITANDO A OTRAS PERSONAS A UNIRSE</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Ahora, esperamos que todos estén aquí porque quieren ganar </a:t>
            </a:r>
            <a:br>
              <a:rPr lang="es-ES_tradnl" sz="1200" kern="1200" dirty="0">
                <a:solidFill>
                  <a:schemeClr val="tx1"/>
                </a:solidFill>
                <a:effectLst/>
                <a:latin typeface="+mn-lt"/>
                <a:ea typeface="+mn-ea"/>
                <a:cs typeface="+mn-cs"/>
              </a:rPr>
            </a:br>
            <a:r>
              <a:rPr lang="es-ES_tradnl" sz="1200" kern="1200" dirty="0">
                <a:solidFill>
                  <a:schemeClr val="tx1"/>
                </a:solidFill>
                <a:effectLst/>
                <a:latin typeface="+mn-lt"/>
                <a:ea typeface="+mn-ea"/>
                <a:cs typeface="+mn-cs"/>
              </a:rPr>
              <a:t>dinero extra. </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Algunos de ustedes pueden ver esto como una oportunidad de venta. </a:t>
            </a:r>
            <a:br>
              <a:rPr lang="es-ES_tradnl" sz="1200" kern="1200" dirty="0">
                <a:solidFill>
                  <a:schemeClr val="tx1"/>
                </a:solidFill>
                <a:effectLst/>
                <a:latin typeface="+mn-lt"/>
                <a:ea typeface="+mn-ea"/>
                <a:cs typeface="+mn-cs"/>
              </a:rPr>
            </a:br>
            <a:r>
              <a:rPr lang="es-ES_tradnl" sz="1200" kern="1200" dirty="0">
                <a:solidFill>
                  <a:schemeClr val="tx1"/>
                </a:solidFill>
                <a:effectLst/>
                <a:latin typeface="+mn-lt"/>
                <a:ea typeface="+mn-ea"/>
                <a:cs typeface="+mn-cs"/>
              </a:rPr>
              <a:t>Esto tiene mucho sentido, porque recomendar productos Oriflame </a:t>
            </a:r>
            <a:br>
              <a:rPr lang="es-ES_tradnl" sz="1200" kern="1200" dirty="0">
                <a:solidFill>
                  <a:schemeClr val="tx1"/>
                </a:solidFill>
                <a:effectLst/>
                <a:latin typeface="+mn-lt"/>
                <a:ea typeface="+mn-ea"/>
                <a:cs typeface="+mn-cs"/>
              </a:rPr>
            </a:br>
            <a:r>
              <a:rPr lang="es-ES_tradnl" sz="1200" kern="1200" dirty="0">
                <a:solidFill>
                  <a:schemeClr val="tx1"/>
                </a:solidFill>
                <a:effectLst/>
                <a:latin typeface="+mn-lt"/>
                <a:ea typeface="+mn-ea"/>
                <a:cs typeface="+mn-cs"/>
              </a:rPr>
              <a:t>es muy fácil. Además, con los beneficios adicionales de los programas </a:t>
            </a:r>
            <a:br>
              <a:rPr lang="es-ES_tradnl" sz="1200" kern="1200" dirty="0">
                <a:solidFill>
                  <a:schemeClr val="tx1"/>
                </a:solidFill>
                <a:effectLst/>
                <a:latin typeface="+mn-lt"/>
                <a:ea typeface="+mn-ea"/>
                <a:cs typeface="+mn-cs"/>
              </a:rPr>
            </a:br>
            <a:r>
              <a:rPr lang="es-ES_tradnl" sz="1200" kern="1200" dirty="0">
                <a:solidFill>
                  <a:schemeClr val="tx1"/>
                </a:solidFill>
                <a:effectLst/>
                <a:latin typeface="+mn-lt"/>
                <a:ea typeface="+mn-ea"/>
                <a:cs typeface="+mn-cs"/>
              </a:rPr>
              <a:t>de incentivos y ofertas de Oriflame, puedes tener premios extras </a:t>
            </a:r>
            <a:br>
              <a:rPr lang="es-ES_tradnl" sz="1200" kern="1200" dirty="0">
                <a:solidFill>
                  <a:schemeClr val="tx1"/>
                </a:solidFill>
                <a:effectLst/>
                <a:latin typeface="+mn-lt"/>
                <a:ea typeface="+mn-ea"/>
                <a:cs typeface="+mn-cs"/>
              </a:rPr>
            </a:br>
            <a:r>
              <a:rPr lang="es-ES_tradnl" sz="1200" kern="1200" dirty="0">
                <a:solidFill>
                  <a:schemeClr val="tx1"/>
                </a:solidFill>
                <a:effectLst/>
                <a:latin typeface="+mn-lt"/>
                <a:ea typeface="+mn-ea"/>
                <a:cs typeface="+mn-cs"/>
              </a:rPr>
              <a:t>y ganar más.</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Pero donde realmente tus ganancias te darán la independencia financiera que buscas, es invitando a otras personas a unirse a Oriflame y formar así un equipo.</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Gana una comisión de hasta 21% por las ventas de tu equipo, ayúdalos a desarrollarse y tus ingresos crecerán cada vez más a medida que tu red también crece.</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Esta es una forma de obtener ganancias crecientes e ilimitadas, porque obtienes un porcentaje sobre el total de las ventas de tu equipo.</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Veamos un ejemplo: Invitas a 6 personas, las que a su vez invitan a otras 6 personas. NÚMERO DE PERSONAS E INGRESOS. </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TÚ + 6 + 36 = 43 SOCIO*S.</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Cada producto tienen un valor en puntos asignado de acuerdo al precio, tomaremos como ejemplo que cada una de las personas acumula 100 puntos, tu equipo habrá acumulado un total de 4.300 puntos.</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Según la tabla de Incentivos Monetarios ese puntaje te permite alcanzar el 15% y a cada uno de tus amigos alcanzar el 6%. Oriflame paga a tus amigos el porcentaje alcanzado en su propia red y a ti el diferencial 15% - 6% = 9%. Ganas el 9% sobre las ventas de la red de cada uno de tus amigos. Tu ganancia por Catálogo es de aproximadamente $3,600 por Catálogo o más de $60,000 por año.</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Tus ingresos crecerán a medida que más y más personas</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ingresen a tu red, todos pueden invitar y todos pueden ganar.</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¡Esto es lo que hace único al modelo de negocio de Oriflame!</a:t>
            </a:r>
            <a:endParaRPr lang="es-MX"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3EDCC9D5-94E7-9B4E-9054-BB01E565C7D8}" type="slidenum">
              <a:rPr lang="es-ES" smtClean="0"/>
              <a:t>27</a:t>
            </a:fld>
            <a:endParaRPr lang="es-ES"/>
          </a:p>
        </p:txBody>
      </p:sp>
    </p:spTree>
    <p:extLst>
      <p:ext uri="{BB962C8B-B14F-4D97-AF65-F5344CB8AC3E}">
        <p14:creationId xmlns:p14="http://schemas.microsoft.com/office/powerpoint/2010/main" val="40753062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r>
              <a:rPr lang="es-ES_tradnl" sz="1200" kern="1200" dirty="0">
                <a:solidFill>
                  <a:schemeClr val="tx1"/>
                </a:solidFill>
                <a:effectLst/>
                <a:latin typeface="+mn-lt"/>
                <a:ea typeface="+mn-ea"/>
                <a:cs typeface="+mn-cs"/>
              </a:rPr>
              <a:t>Notas del Orador </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GANA INVITANDO A OTRAS PERSONAS A UNIRSE</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Ahora, esperamos que todos estén aquí porque quieren ganar </a:t>
            </a:r>
            <a:br>
              <a:rPr lang="es-ES_tradnl" sz="1200" kern="1200" dirty="0">
                <a:solidFill>
                  <a:schemeClr val="tx1"/>
                </a:solidFill>
                <a:effectLst/>
                <a:latin typeface="+mn-lt"/>
                <a:ea typeface="+mn-ea"/>
                <a:cs typeface="+mn-cs"/>
              </a:rPr>
            </a:br>
            <a:r>
              <a:rPr lang="es-ES_tradnl" sz="1200" kern="1200" dirty="0">
                <a:solidFill>
                  <a:schemeClr val="tx1"/>
                </a:solidFill>
                <a:effectLst/>
                <a:latin typeface="+mn-lt"/>
                <a:ea typeface="+mn-ea"/>
                <a:cs typeface="+mn-cs"/>
              </a:rPr>
              <a:t>dinero extra. </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Algunos de ustedes pueden ver esto como una oportunidad de venta. </a:t>
            </a:r>
            <a:br>
              <a:rPr lang="es-ES_tradnl" sz="1200" kern="1200" dirty="0">
                <a:solidFill>
                  <a:schemeClr val="tx1"/>
                </a:solidFill>
                <a:effectLst/>
                <a:latin typeface="+mn-lt"/>
                <a:ea typeface="+mn-ea"/>
                <a:cs typeface="+mn-cs"/>
              </a:rPr>
            </a:br>
            <a:r>
              <a:rPr lang="es-ES_tradnl" sz="1200" kern="1200" dirty="0">
                <a:solidFill>
                  <a:schemeClr val="tx1"/>
                </a:solidFill>
                <a:effectLst/>
                <a:latin typeface="+mn-lt"/>
                <a:ea typeface="+mn-ea"/>
                <a:cs typeface="+mn-cs"/>
              </a:rPr>
              <a:t>Esto tiene mucho sentido, porque recomendar productos Oriflame </a:t>
            </a:r>
            <a:br>
              <a:rPr lang="es-ES_tradnl" sz="1200" kern="1200" dirty="0">
                <a:solidFill>
                  <a:schemeClr val="tx1"/>
                </a:solidFill>
                <a:effectLst/>
                <a:latin typeface="+mn-lt"/>
                <a:ea typeface="+mn-ea"/>
                <a:cs typeface="+mn-cs"/>
              </a:rPr>
            </a:br>
            <a:r>
              <a:rPr lang="es-ES_tradnl" sz="1200" kern="1200" dirty="0">
                <a:solidFill>
                  <a:schemeClr val="tx1"/>
                </a:solidFill>
                <a:effectLst/>
                <a:latin typeface="+mn-lt"/>
                <a:ea typeface="+mn-ea"/>
                <a:cs typeface="+mn-cs"/>
              </a:rPr>
              <a:t>es muy fácil. Además, con los beneficios adicionales de los programas </a:t>
            </a:r>
            <a:br>
              <a:rPr lang="es-ES_tradnl" sz="1200" kern="1200" dirty="0">
                <a:solidFill>
                  <a:schemeClr val="tx1"/>
                </a:solidFill>
                <a:effectLst/>
                <a:latin typeface="+mn-lt"/>
                <a:ea typeface="+mn-ea"/>
                <a:cs typeface="+mn-cs"/>
              </a:rPr>
            </a:br>
            <a:r>
              <a:rPr lang="es-ES_tradnl" sz="1200" kern="1200" dirty="0">
                <a:solidFill>
                  <a:schemeClr val="tx1"/>
                </a:solidFill>
                <a:effectLst/>
                <a:latin typeface="+mn-lt"/>
                <a:ea typeface="+mn-ea"/>
                <a:cs typeface="+mn-cs"/>
              </a:rPr>
              <a:t>de incentivos y ofertas de Oriflame, puedes tener premios extras </a:t>
            </a:r>
            <a:br>
              <a:rPr lang="es-ES_tradnl" sz="1200" kern="1200" dirty="0">
                <a:solidFill>
                  <a:schemeClr val="tx1"/>
                </a:solidFill>
                <a:effectLst/>
                <a:latin typeface="+mn-lt"/>
                <a:ea typeface="+mn-ea"/>
                <a:cs typeface="+mn-cs"/>
              </a:rPr>
            </a:br>
            <a:r>
              <a:rPr lang="es-ES_tradnl" sz="1200" kern="1200" dirty="0">
                <a:solidFill>
                  <a:schemeClr val="tx1"/>
                </a:solidFill>
                <a:effectLst/>
                <a:latin typeface="+mn-lt"/>
                <a:ea typeface="+mn-ea"/>
                <a:cs typeface="+mn-cs"/>
              </a:rPr>
              <a:t>y ganar más.</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Pero donde realmente tus ganancias te darán la independencia financiera que buscas, es invitando a otras personas a unirse a Oriflame y formar así un equipo.</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Gana una comisión de hasta 21% por las ventas de tu equipo, ayúdalos a desarrollarse y tus ingresos crecerán cada vez más a medida que tu red también crece.</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Esta es una forma de obtener ganancias crecientes e ilimitadas, porque obtienes un porcentaje sobre el total de las ventas de tu equipo.</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Veamos un ejemplo: Invitas a 6 personas, las que a su vez invitan a otras 6 personas. NÚMERO DE PERSONAS E INGRESOS. </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TÚ + 6 + 36 = 43 SOCIO*S.</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Cada producto tienen un valor en puntos asignado de acuerdo al precio, tomaremos como ejemplo que cada una de las personas acumula 100 puntos, tu equipo habrá acumulado un total de 4.300 puntos.</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Según la tabla de Incentivos Monetarios ese puntaje te permite alcanzar el 15% y a cada uno de tus amigos alcanzar el 6%. Oriflame paga a tus amigos el porcentaje alcanzado en su propia red y a ti el diferencial 15% - 6% = 9%. Ganas el 9% sobre las ventas de la red de cada uno de tus amigos. Tu ganancia por Catálogo es de aproximadamente $3,600 por Catálogo o más de $60,000 por año.</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Tus ingresos crecerán a medida que más y más personas</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ingresen a tu red, todos pueden invitar y todos pueden ganar.</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¡Esto es lo que hace único al modelo de negocio de Oriflame!</a:t>
            </a:r>
            <a:endParaRPr lang="es-MX"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3EDCC9D5-94E7-9B4E-9054-BB01E565C7D8}" type="slidenum">
              <a:rPr lang="es-ES" smtClean="0"/>
              <a:t>28</a:t>
            </a:fld>
            <a:endParaRPr lang="es-ES"/>
          </a:p>
        </p:txBody>
      </p:sp>
    </p:spTree>
    <p:extLst>
      <p:ext uri="{BB962C8B-B14F-4D97-AF65-F5344CB8AC3E}">
        <p14:creationId xmlns:p14="http://schemas.microsoft.com/office/powerpoint/2010/main" val="40753062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r>
              <a:rPr lang="es-ES_tradnl" sz="1200" kern="1200" dirty="0">
                <a:solidFill>
                  <a:schemeClr val="tx1"/>
                </a:solidFill>
                <a:effectLst/>
                <a:latin typeface="+mn-lt"/>
                <a:ea typeface="+mn-ea"/>
                <a:cs typeface="+mn-cs"/>
              </a:rPr>
              <a:t>Notas del Orador </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¡FORMA EQUIPOS CON AQUELLOS </a:t>
            </a:r>
            <a:br>
              <a:rPr lang="es-ES_tradnl" sz="1200" kern="1200" dirty="0">
                <a:solidFill>
                  <a:schemeClr val="tx1"/>
                </a:solidFill>
                <a:effectLst/>
                <a:latin typeface="+mn-lt"/>
                <a:ea typeface="+mn-ea"/>
                <a:cs typeface="+mn-cs"/>
              </a:rPr>
            </a:br>
            <a:r>
              <a:rPr lang="es-ES_tradnl" sz="1200" kern="1200" dirty="0">
                <a:solidFill>
                  <a:schemeClr val="tx1"/>
                </a:solidFill>
                <a:effectLst/>
                <a:latin typeface="+mn-lt"/>
                <a:ea typeface="+mn-ea"/>
                <a:cs typeface="+mn-cs"/>
              </a:rPr>
              <a:t>QUE QUIEREN GANANAR MÁS!</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Haz crecer a tu equipo como lo hiciste tú y alcanza el 21% de Incentivo Monetario.</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Ayuda a crecer a aquellas personas que quieran ganar más dinero, en el ejemplo 2 de tus amigos invitan a 6 amigos los cuales también invitan a 6 amigos.</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De esta forma ellos también alcanzan el 15% con 4.300 puntos como lo hiciste tú en el ejemplo pasado, y tu alcanzas el 21% con 11.500 puntos.</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Tus amigos que ayudaste a crecer ganan $3,600 igual que lo hiciste tú en el ejemplo anterior.</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Obtienes el Incentivo Monetario diferencial entre el 21% que lograste y el 15% que lograron tus amigos: </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21% -15% = 6% de la venta total de la red de cada uno de tus amigos que están al 15%.</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21% - 6% = 15% de la venta total de la red de cada uno de tus amigos que están al 6%.</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Además ganas el Incentivo Monetario sobre tus compras personales que al estar al 21% sube a $190.</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Por lo tanto tu ganancias en este Catálogo hacienden aproximadamente a $8,700 por Catálogo o cercano a $148,000 por año.</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¡Todos crecen y se benefician del Plan del Éxito Oriflame!</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a:t>
            </a:r>
            <a:endParaRPr lang="es-MX"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3EDCC9D5-94E7-9B4E-9054-BB01E565C7D8}" type="slidenum">
              <a:rPr lang="es-ES" smtClean="0"/>
              <a:t>29</a:t>
            </a:fld>
            <a:endParaRPr lang="es-ES"/>
          </a:p>
        </p:txBody>
      </p:sp>
    </p:spTree>
    <p:extLst>
      <p:ext uri="{BB962C8B-B14F-4D97-AF65-F5344CB8AC3E}">
        <p14:creationId xmlns:p14="http://schemas.microsoft.com/office/powerpoint/2010/main" val="39337842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342900" indent="-342900">
              <a:buFont typeface="Arial" panose="020B0604020202020204" pitchFamily="34" charset="0"/>
              <a:buChar char="•"/>
            </a:pPr>
            <a:r>
              <a:rPr lang="es-MX" b="1" dirty="0"/>
              <a:t>MODELO DE NEGOCIO RECOMENDACIO CAMBIO DE MARCA</a:t>
            </a:r>
          </a:p>
          <a:p>
            <a:pPr marL="342900" indent="-342900">
              <a:buFont typeface="Arial" panose="020B0604020202020204" pitchFamily="34" charset="0"/>
              <a:buChar char="•"/>
            </a:pPr>
            <a:r>
              <a:rPr lang="es-MX" b="1" dirty="0"/>
              <a:t>POR QUÉ SI CAMBIAR DE MARCA</a:t>
            </a:r>
          </a:p>
          <a:p>
            <a:endParaRPr lang="es-MX" dirty="0"/>
          </a:p>
          <a:p>
            <a:r>
              <a:rPr lang="es-MX" dirty="0"/>
              <a:t>La historia de Oriflame comenzó con un sueño. El sueño de dos hermanos: Jonas &amp; Robert af Jochnick y un amigo, quienes querían comenzar un negocio que ofreciera la mejor calidad en productos de belleza a precios accesibles. Inspirados en la belleza natural sueca, buscaron darles a las personas la oportunidad de cumplir sus sueños.</a:t>
            </a:r>
          </a:p>
          <a:p>
            <a:br>
              <a:rPr lang="es-MX" dirty="0"/>
            </a:br>
            <a:endParaRPr lang="es-MX" dirty="0"/>
          </a:p>
          <a:p>
            <a:r>
              <a:rPr lang="es-MX" dirty="0"/>
              <a:t>Antes:</a:t>
            </a:r>
          </a:p>
          <a:p>
            <a:r>
              <a:rPr lang="es-MX" dirty="0"/>
              <a:t>Oriflame se fundó en Estocolmo, Suecia, en 1967.</a:t>
            </a:r>
          </a:p>
          <a:p>
            <a:r>
              <a:rPr lang="es-MX" dirty="0"/>
              <a:t>Fue pionero en aprovechar el poder de los extractos naturales en los productos.</a:t>
            </a:r>
          </a:p>
          <a:p>
            <a:r>
              <a:rPr lang="es-MX" dirty="0"/>
              <a:t>El negocio se construyó gracias a la recomendación persona a persona.</a:t>
            </a:r>
          </a:p>
          <a:p>
            <a:br>
              <a:rPr lang="es-MX" dirty="0"/>
            </a:br>
            <a:endParaRPr lang="es-MX" dirty="0"/>
          </a:p>
          <a:p>
            <a:r>
              <a:rPr lang="es-MX" dirty="0"/>
              <a:t>Hoy:</a:t>
            </a:r>
          </a:p>
          <a:p>
            <a:r>
              <a:rPr lang="es-MX" dirty="0"/>
              <a:t>Oriflame pasó de ser una pequeña empresa a ser la empresa europea de belleza de venta directa más grande.</a:t>
            </a:r>
          </a:p>
          <a:p>
            <a:r>
              <a:rPr lang="es-MX" dirty="0"/>
              <a:t>Oriflame está presente en más de 60 países.</a:t>
            </a:r>
          </a:p>
          <a:p>
            <a:r>
              <a:rPr lang="es-MX" dirty="0"/>
              <a:t>Tiene una comunidad global de más de 3 millones de Socios independientes de belleza.</a:t>
            </a:r>
          </a:p>
          <a:p>
            <a:endParaRPr lang="es-MX" dirty="0"/>
          </a:p>
          <a:p>
            <a:endParaRPr lang="es-MX" dirty="0"/>
          </a:p>
          <a:p>
            <a:r>
              <a:rPr lang="es-MX" dirty="0"/>
              <a:t>Cambio de página </a:t>
            </a:r>
          </a:p>
          <a:p>
            <a:endParaRPr lang="es-MX" dirty="0"/>
          </a:p>
          <a:p>
            <a:r>
              <a:rPr lang="es-MX" dirty="0"/>
              <a:t>Permíteme contarte un poco más de Oriflame </a:t>
            </a:r>
            <a:br>
              <a:rPr lang="es-MX" dirty="0"/>
            </a:br>
            <a:r>
              <a:rPr lang="es-MX" dirty="0"/>
              <a:t>en México. </a:t>
            </a:r>
          </a:p>
          <a:p>
            <a:endParaRPr lang="es-MX" dirty="0"/>
          </a:p>
        </p:txBody>
      </p:sp>
    </p:spTree>
    <p:extLst>
      <p:ext uri="{BB962C8B-B14F-4D97-AF65-F5344CB8AC3E}">
        <p14:creationId xmlns:p14="http://schemas.microsoft.com/office/powerpoint/2010/main" val="12871171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r>
              <a:rPr lang="es-ES_tradnl" sz="1200" kern="1200" dirty="0">
                <a:solidFill>
                  <a:schemeClr val="tx1"/>
                </a:solidFill>
                <a:effectLst/>
                <a:latin typeface="+mn-lt"/>
                <a:ea typeface="+mn-ea"/>
                <a:cs typeface="+mn-cs"/>
              </a:rPr>
              <a:t>Notas del Orador </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GANANCIAS SIN LIMITES</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Duplica tu éxito apoyando a tus amigos a alcanzar también el 21% de Incentivo Monetario.</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Y tú alcanza el título Diamante.</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Gana un ingreso promedio de $66,000 pesos cada 3 semanas o más de $1,000,000 pesos al año.</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Además obtén un cheque por $6,000 dólares por la obtención del título Diamante.</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Gana viajes internacionales: podrás viajar gratis con Oriflame 2 veces al año a increíbles viajes alrededor del mundo.</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¡Sigue creciendo con tu equipo y alcanza nuevos Títulos </a:t>
            </a:r>
            <a:br>
              <a:rPr lang="es-ES_tradnl" sz="1200" kern="1200" dirty="0">
                <a:solidFill>
                  <a:schemeClr val="tx1"/>
                </a:solidFill>
                <a:effectLst/>
                <a:latin typeface="+mn-lt"/>
                <a:ea typeface="+mn-ea"/>
                <a:cs typeface="+mn-cs"/>
              </a:rPr>
            </a:br>
            <a:r>
              <a:rPr lang="es-ES_tradnl" sz="1200" kern="1200" dirty="0">
                <a:solidFill>
                  <a:schemeClr val="tx1"/>
                </a:solidFill>
                <a:effectLst/>
                <a:latin typeface="+mn-lt"/>
                <a:ea typeface="+mn-ea"/>
                <a:cs typeface="+mn-cs"/>
              </a:rPr>
              <a:t>en el Plan del Éxito Oriflame!</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a:t>
            </a:r>
            <a:endParaRPr lang="es-MX" sz="1200" kern="1200" dirty="0">
              <a:solidFill>
                <a:schemeClr val="tx1"/>
              </a:solidFill>
              <a:effectLst/>
              <a:latin typeface="+mn-lt"/>
              <a:ea typeface="+mn-ea"/>
              <a:cs typeface="+mn-cs"/>
            </a:endParaRPr>
          </a:p>
        </p:txBody>
      </p:sp>
      <p:sp>
        <p:nvSpPr>
          <p:cNvPr id="4" name="Marcador de número de diapositiva 3"/>
          <p:cNvSpPr>
            <a:spLocks noGrp="1"/>
          </p:cNvSpPr>
          <p:nvPr>
            <p:ph type="sldNum" sz="quarter" idx="10"/>
          </p:nvPr>
        </p:nvSpPr>
        <p:spPr/>
        <p:txBody>
          <a:bodyPr/>
          <a:lstStyle/>
          <a:p>
            <a:fld id="{3EDCC9D5-94E7-9B4E-9054-BB01E565C7D8}" type="slidenum">
              <a:rPr lang="es-ES" smtClean="0"/>
              <a:t>30</a:t>
            </a:fld>
            <a:endParaRPr lang="es-ES"/>
          </a:p>
        </p:txBody>
      </p:sp>
    </p:spTree>
    <p:extLst>
      <p:ext uri="{BB962C8B-B14F-4D97-AF65-F5344CB8AC3E}">
        <p14:creationId xmlns:p14="http://schemas.microsoft.com/office/powerpoint/2010/main" val="15797857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r>
              <a:rPr lang="es-ES_tradnl" sz="1200" kern="1200" dirty="0">
                <a:solidFill>
                  <a:schemeClr val="tx1"/>
                </a:solidFill>
                <a:effectLst/>
                <a:latin typeface="+mn-lt"/>
                <a:ea typeface="+mn-ea"/>
                <a:cs typeface="+mn-cs"/>
              </a:rPr>
              <a:t>Notas del Orador</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CONSTRUYE TU NEGOCIO SOSTENIBLE E ILIMITADO</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Algunos de ustedes están aquí porque quieren tener un ingreso profesional. Con Oriflame, ¡lo pueden tener!</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¿Cómo lograrlo? Simplemente comienzas invitando a otras personas a una Reunión de Oportunidad Oriflame como la de hoy.</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Al invitar a otros a unirse, construyes un equipo de SOCIOS* que usan y venden los productos, y construyen sus propios equipos.</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Al desarrollar tu equipo ganas un porcentaje sobre el total de ventas del equipo. El Plan del Éxito de Oriflame resume todos los beneficios financieros de tu futuro profesional.</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A medida que alcanzas los niveles más altos en el Plan del Éxito de Oriflame, ganarás premios adicionales en efectivo por tus logros profesionales. Y eso no es todo, al ascender en el Plan del Éxito, podrás construir el estilo de vida de tus sueños, tener la oportunidad de viajar por el mundo con los viajes que ofrecemos, asistir a conferencias de belleza y eventos de capacitación, conocer gente nueva y ganar premios.</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Oriflame tiene un concepto único de negocio: Gana dinero hoy y cumple tus sueños mañana. Puedes comenzar ganando dinero el mismo día en que te unes a Oriflame y empezar a construir tu propio negocio para el futuro.</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Menciona uno o dos ejemplos de títulos en el Plan del Éxito y cuánto se puede llegar a ganar en promedio anualmente.</a:t>
            </a:r>
            <a:endParaRPr lang="es-MX"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a:t>
            </a:r>
            <a:endParaRPr lang="es-MX"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3EDCC9D5-94E7-9B4E-9054-BB01E565C7D8}" type="slidenum">
              <a:rPr lang="es-ES" smtClean="0"/>
              <a:t>31</a:t>
            </a:fld>
            <a:endParaRPr lang="es-ES"/>
          </a:p>
        </p:txBody>
      </p:sp>
    </p:spTree>
    <p:extLst>
      <p:ext uri="{BB962C8B-B14F-4D97-AF65-F5344CB8AC3E}">
        <p14:creationId xmlns:p14="http://schemas.microsoft.com/office/powerpoint/2010/main" val="1730435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MX" dirty="0"/>
              <a:t>Cuando tus</a:t>
            </a:r>
            <a:r>
              <a:rPr lang="es-MX" baseline="0" dirty="0"/>
              <a:t> </a:t>
            </a:r>
            <a:r>
              <a:rPr lang="es-MX" dirty="0"/>
              <a:t> amigos se convierten en destacados</a:t>
            </a:r>
            <a:r>
              <a:rPr lang="es-MX" baseline="0" dirty="0"/>
              <a:t> disfrutarás </a:t>
            </a:r>
            <a:r>
              <a:rPr lang="es-MX" dirty="0"/>
              <a:t>de recompensas aún mayores!</a:t>
            </a:r>
          </a:p>
          <a:p>
            <a:endParaRPr lang="es-MX" dirty="0"/>
          </a:p>
          <a:p>
            <a:r>
              <a:rPr lang="es-MX" dirty="0"/>
              <a:t>Ayuda a otros a convertirse en directores (21%), líderes oro o ir más alto en el equipo  - y ganar aún más!</a:t>
            </a:r>
          </a:p>
          <a:p>
            <a:r>
              <a:rPr lang="es-MX" dirty="0"/>
              <a:t>Algunos de tus amigos, naturalmente, también aspirarán a convertirse en Oro y tal vez más.</a:t>
            </a:r>
          </a:p>
          <a:p>
            <a:endParaRPr lang="es-MX" dirty="0"/>
          </a:p>
          <a:p>
            <a:r>
              <a:rPr lang="es-MX" dirty="0"/>
              <a:t>Cuando eso pasa:</a:t>
            </a:r>
          </a:p>
          <a:p>
            <a:r>
              <a:rPr lang="es-MX" dirty="0"/>
              <a:t>Comienzas a ganar 4%  Bono </a:t>
            </a:r>
            <a:r>
              <a:rPr lang="es-MX" dirty="0" err="1"/>
              <a:t>Oriflame</a:t>
            </a:r>
            <a:r>
              <a:rPr lang="es-MX" dirty="0"/>
              <a:t> , 1% de bonificación por  Oro de segundo nivel de ventas de grupo y hacia abajo, el 0,5% de bonificación de zafiro</a:t>
            </a:r>
          </a:p>
          <a:p>
            <a:r>
              <a:rPr lang="es-MX" dirty="0"/>
              <a:t>Cuando se han desarrollado 2 líderes</a:t>
            </a:r>
            <a:r>
              <a:rPr lang="es-MX" baseline="0" dirty="0"/>
              <a:t> 21%</a:t>
            </a:r>
            <a:r>
              <a:rPr lang="es-MX" dirty="0"/>
              <a:t> y llegar a Líder</a:t>
            </a:r>
            <a:r>
              <a:rPr lang="es-MX" baseline="0" dirty="0"/>
              <a:t> Oro </a:t>
            </a:r>
            <a:r>
              <a:rPr lang="es-MX" dirty="0"/>
              <a:t> - Ganarás</a:t>
            </a:r>
            <a:r>
              <a:rPr lang="es-MX" baseline="0" dirty="0"/>
              <a:t> la </a:t>
            </a:r>
            <a:r>
              <a:rPr lang="es-MX" dirty="0"/>
              <a:t> Conferencia Internacional del Oro, una vez al año.</a:t>
            </a:r>
          </a:p>
          <a:p>
            <a:r>
              <a:rPr lang="es-MX" dirty="0"/>
              <a:t>Cuando se han desarrollado 6 líderes</a:t>
            </a:r>
            <a:r>
              <a:rPr lang="es-MX" baseline="0" dirty="0"/>
              <a:t> 21% o </a:t>
            </a:r>
            <a:r>
              <a:rPr lang="es-MX" dirty="0"/>
              <a:t>más, Ganarás Conferencia  Diamante una vez al año.</a:t>
            </a:r>
          </a:p>
          <a:p>
            <a:r>
              <a:rPr lang="es-MX" dirty="0"/>
              <a:t>Y más tarde, mediante el desarrollo de más líderes</a:t>
            </a:r>
            <a:r>
              <a:rPr lang="es-MX" baseline="0" dirty="0"/>
              <a:t> 21% </a:t>
            </a:r>
            <a:r>
              <a:rPr lang="es-MX" dirty="0"/>
              <a:t>, Ganarás</a:t>
            </a:r>
            <a:r>
              <a:rPr lang="es-MX" baseline="0" dirty="0"/>
              <a:t> la </a:t>
            </a:r>
            <a:r>
              <a:rPr lang="es-MX" dirty="0"/>
              <a:t>Conferencia Ejecutivo una vez al año, que se celebra en lugares exóticos de todo el mundo.</a:t>
            </a:r>
          </a:p>
          <a:p>
            <a:r>
              <a:rPr lang="es-MX" dirty="0"/>
              <a:t>Va a viajar con </a:t>
            </a:r>
            <a:r>
              <a:rPr lang="es-MX" dirty="0" err="1"/>
              <a:t>Oriflame</a:t>
            </a:r>
            <a:r>
              <a:rPr lang="es-MX" dirty="0"/>
              <a:t> 3 veces por año ...</a:t>
            </a:r>
          </a:p>
          <a:p>
            <a:endParaRPr lang="es-MX" dirty="0"/>
          </a:p>
          <a:p>
            <a:r>
              <a:rPr lang="es-MX" dirty="0"/>
              <a:t>Además de los ingresos procedentes de 12 catálogos por año, ganará premios en efectivo de $ 1,000 - $, 1000.000,  participarás en un programa de coches y mucho más.</a:t>
            </a:r>
          </a:p>
          <a:p>
            <a:endParaRPr lang="es-MX" dirty="0"/>
          </a:p>
          <a:p>
            <a:r>
              <a:rPr lang="es-MX" dirty="0"/>
              <a:t>En el viaje, también se llega a conocer a mucha gente nueva y hacer nuevos amigos!</a:t>
            </a:r>
          </a:p>
          <a:p>
            <a:endParaRPr lang="es-MX" dirty="0"/>
          </a:p>
          <a:p>
            <a:r>
              <a:rPr lang="es-MX" dirty="0"/>
              <a:t>Asiste</a:t>
            </a:r>
            <a:r>
              <a:rPr lang="es-MX" baseline="0" dirty="0"/>
              <a:t> a otras capacitaciones para poder entender los detalles </a:t>
            </a:r>
            <a:endParaRPr lang="es-MX" dirty="0"/>
          </a:p>
        </p:txBody>
      </p:sp>
      <p:sp>
        <p:nvSpPr>
          <p:cNvPr id="4" name="Slide Number Placeholder 3"/>
          <p:cNvSpPr>
            <a:spLocks noGrp="1"/>
          </p:cNvSpPr>
          <p:nvPr>
            <p:ph type="sldNum" sz="quarter" idx="10"/>
          </p:nvPr>
        </p:nvSpPr>
        <p:spPr/>
        <p:txBody>
          <a:bodyPr/>
          <a:lstStyle/>
          <a:p>
            <a:fld id="{974D4605-5274-EE47-B877-08DB72B982FD}" type="slidenum">
              <a:rPr lang="en-US" smtClean="0"/>
              <a:pPr/>
              <a:t>32</a:t>
            </a:fld>
            <a:endParaRPr lang="en-US" dirty="0"/>
          </a:p>
        </p:txBody>
      </p:sp>
    </p:spTree>
    <p:extLst>
      <p:ext uri="{BB962C8B-B14F-4D97-AF65-F5344CB8AC3E}">
        <p14:creationId xmlns:p14="http://schemas.microsoft.com/office/powerpoint/2010/main" val="407223541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r>
              <a:rPr lang="es-MX" dirty="0"/>
              <a:t>Material adicional.</a:t>
            </a:r>
            <a:br>
              <a:rPr lang="es-MX" dirty="0"/>
            </a:br>
            <a:endParaRPr lang="es-MX" dirty="0"/>
          </a:p>
        </p:txBody>
      </p:sp>
    </p:spTree>
    <p:extLst>
      <p:ext uri="{BB962C8B-B14F-4D97-AF65-F5344CB8AC3E}">
        <p14:creationId xmlns:p14="http://schemas.microsoft.com/office/powerpoint/2010/main" val="6739064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342900" indent="-342900">
              <a:buFont typeface="Arial" panose="020B0604020202020204" pitchFamily="34" charset="0"/>
              <a:buChar char="•"/>
            </a:pPr>
            <a:r>
              <a:rPr lang="es-MX" b="1" dirty="0"/>
              <a:t>TUS OFICINAS EN MEXICO</a:t>
            </a:r>
          </a:p>
          <a:p>
            <a:pPr marL="342900" indent="-342900">
              <a:buFont typeface="Arial" panose="020B0604020202020204" pitchFamily="34" charset="0"/>
              <a:buChar char="•"/>
            </a:pPr>
            <a:r>
              <a:rPr lang="es-MX" b="1" dirty="0"/>
              <a:t>CRECIMIENTO EN EL PAÍS, TU PUEDES SER PARTE</a:t>
            </a:r>
          </a:p>
          <a:p>
            <a:pPr marL="342900" indent="-342900">
              <a:buFont typeface="Arial" panose="020B0604020202020204" pitchFamily="34" charset="0"/>
              <a:buChar char="•"/>
            </a:pPr>
            <a:endParaRPr lang="es-MX" b="1" dirty="0"/>
          </a:p>
          <a:p>
            <a:r>
              <a:rPr lang="es-MX" dirty="0"/>
              <a:t>La primera oficina en México fue en 1990.</a:t>
            </a:r>
          </a:p>
          <a:p>
            <a:r>
              <a:rPr lang="es-MX" dirty="0"/>
              <a:t>7 Centros de Servicios en el país.</a:t>
            </a:r>
          </a:p>
          <a:p>
            <a:r>
              <a:rPr lang="es-MX" dirty="0"/>
              <a:t>Uno de los mercados más grandes de Oriflame</a:t>
            </a:r>
          </a:p>
          <a:p>
            <a:r>
              <a:rPr lang="es-MX" dirty="0"/>
              <a:t>Hemos recibidos por 4 años consecutivos el Premio de Belleza Glamour y por dos años hemos estado en la selección de Best Beauty Buys de la revista InStyle</a:t>
            </a:r>
          </a:p>
        </p:txBody>
      </p:sp>
    </p:spTree>
    <p:extLst>
      <p:ext uri="{BB962C8B-B14F-4D97-AF65-F5344CB8AC3E}">
        <p14:creationId xmlns:p14="http://schemas.microsoft.com/office/powerpoint/2010/main" val="4845220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342900" indent="-342900">
              <a:buFont typeface="Arial" panose="020B0604020202020204" pitchFamily="34" charset="0"/>
              <a:buChar char="•"/>
            </a:pPr>
            <a:r>
              <a:rPr lang="es-MX" b="1" dirty="0"/>
              <a:t>IMPACTO DE SUECIA EN EL MUNDO (SPOTIFI, CINTURÓN DE SEGURIDAD NO COBRA LA PATENTE, TETRAPACK,)</a:t>
            </a:r>
          </a:p>
          <a:p>
            <a:pPr marL="342900" indent="-342900">
              <a:buFont typeface="Arial" panose="020B0604020202020204" pitchFamily="34" charset="0"/>
              <a:buChar char="•"/>
            </a:pPr>
            <a:r>
              <a:rPr lang="es-MX" b="1" dirty="0"/>
              <a:t>LA BELLEZA COMO ESTILO DE VIDA</a:t>
            </a:r>
          </a:p>
          <a:p>
            <a:pPr marL="342900" indent="-342900">
              <a:buFont typeface="Arial" panose="020B0604020202020204" pitchFamily="34" charset="0"/>
              <a:buChar char="•"/>
            </a:pPr>
            <a:r>
              <a:rPr lang="es-MX" b="1" dirty="0"/>
              <a:t>DEMOCRATIZACIÓN DE LA RIQUEZA</a:t>
            </a:r>
          </a:p>
          <a:p>
            <a:endParaRPr lang="es-MX" dirty="0"/>
          </a:p>
          <a:p>
            <a:r>
              <a:rPr lang="es-MX" dirty="0"/>
              <a:t>En Oriflame pensamos que todos merecen tener una vida saludable y exitosa, una piel hermosa y el derecho de expresar su estilo personal. Es por ello que Oriflame tiene un punto de vista diferente de la belleza y de los negocios.</a:t>
            </a:r>
          </a:p>
          <a:p>
            <a:br>
              <a:rPr lang="es-MX" dirty="0"/>
            </a:br>
            <a:endParaRPr lang="es-MX" dirty="0"/>
          </a:p>
          <a:p>
            <a:r>
              <a:rPr lang="es-MX" dirty="0"/>
              <a:t>Porque somos de Suecia, en Oriflame:</a:t>
            </a:r>
          </a:p>
          <a:p>
            <a:r>
              <a:rPr lang="es-MX" dirty="0"/>
              <a:t>Nuestro punto de vista sobre la belleza es único, creemos que la belleza va más de cómo te ves, es también cómo te sientes y cómo actúas. Se trata de disfrutar lo que hacemos y vivir responsablemente y en armonía con la sociedad. Es decir, preocuparnos y cuidar el mundo que nos rodea. Si te sientes bien, te ves bien.</a:t>
            </a:r>
          </a:p>
          <a:p>
            <a:r>
              <a:rPr lang="es-MX" dirty="0"/>
              <a:t>Creemos que comenzar un negocio debe de ser asequible, con riesgos mínimos y accesible para cualquiera que quiera cumplir </a:t>
            </a:r>
            <a:br>
              <a:rPr lang="es-MX" dirty="0"/>
            </a:br>
            <a:r>
              <a:rPr lang="es-MX" dirty="0"/>
              <a:t>sus sueños personales y profesionales. Te ofrecemos una membresía </a:t>
            </a:r>
            <a:br>
              <a:rPr lang="es-MX" dirty="0"/>
            </a:br>
            <a:r>
              <a:rPr lang="es-MX" dirty="0"/>
              <a:t>muy baja, entrenamientos gratis y herramientas de soporte que </a:t>
            </a:r>
            <a:br>
              <a:rPr lang="es-MX" dirty="0"/>
            </a:br>
            <a:r>
              <a:rPr lang="es-MX" dirty="0"/>
              <a:t>te ayudarán a crecer y a tener éxito como emprendedor.</a:t>
            </a:r>
          </a:p>
          <a:p>
            <a:endParaRPr lang="es-MX" dirty="0"/>
          </a:p>
          <a:p>
            <a:r>
              <a:rPr lang="es-MX" dirty="0"/>
              <a:t>Cambio de página </a:t>
            </a:r>
          </a:p>
          <a:p>
            <a:r>
              <a:rPr lang="es-MX" dirty="0"/>
              <a:t>Trabajamos para hacer una diferencia en el mundo en el que vivimos.</a:t>
            </a:r>
          </a:p>
          <a:p>
            <a:endParaRPr lang="es-MX" dirty="0"/>
          </a:p>
        </p:txBody>
      </p:sp>
    </p:spTree>
    <p:extLst>
      <p:ext uri="{BB962C8B-B14F-4D97-AF65-F5344CB8AC3E}">
        <p14:creationId xmlns:p14="http://schemas.microsoft.com/office/powerpoint/2010/main" val="39526603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342900" indent="-342900">
              <a:buFont typeface="Arial" panose="020B0604020202020204" pitchFamily="34" charset="0"/>
              <a:buChar char="•"/>
            </a:pPr>
            <a:r>
              <a:rPr lang="es-MX" b="1" dirty="0"/>
              <a:t>VALORES SUECOS APLICADOS A LA EMPRESA</a:t>
            </a:r>
          </a:p>
          <a:p>
            <a:pPr marL="342900" indent="-342900">
              <a:buFont typeface="Arial" panose="020B0604020202020204" pitchFamily="34" charset="0"/>
              <a:buChar char="•"/>
            </a:pPr>
            <a:r>
              <a:rPr lang="es-MX" b="1" dirty="0"/>
              <a:t>CUENTA COMO TU EQUIPO HA HECHO LA DIFERENCIA</a:t>
            </a:r>
          </a:p>
          <a:p>
            <a:pPr marL="342900" indent="-342900">
              <a:buFont typeface="Arial" panose="020B0604020202020204" pitchFamily="34" charset="0"/>
              <a:buChar char="•"/>
            </a:pPr>
            <a:r>
              <a:rPr lang="es-MX" b="1" dirty="0"/>
              <a:t>EN MEXICO:</a:t>
            </a:r>
          </a:p>
          <a:p>
            <a:pPr marL="0" lvl="6" indent="0">
              <a:buFont typeface="Arial" panose="020B0604020202020204" pitchFamily="34" charset="0"/>
              <a:buNone/>
            </a:pPr>
            <a:r>
              <a:rPr lang="es-MX" b="1" dirty="0"/>
              <a:t>           Con tu compra seguimos apoyando la fundación Aldeas Infantiles SOS</a:t>
            </a:r>
          </a:p>
          <a:p>
            <a:pPr marL="0" lvl="6" indent="0">
              <a:buFont typeface="Arial" panose="020B0604020202020204" pitchFamily="34" charset="0"/>
              <a:buNone/>
            </a:pPr>
            <a:r>
              <a:rPr lang="es-MX" b="1" dirty="0"/>
              <a:t>          4,000 va reforestar en los estados de Chiapas, Veracruz y Campeche</a:t>
            </a:r>
          </a:p>
          <a:p>
            <a:pPr marL="342900" indent="-342900">
              <a:buFont typeface="Arial" panose="020B0604020202020204" pitchFamily="34" charset="0"/>
              <a:buChar char="•"/>
            </a:pPr>
            <a:endParaRPr lang="es-MX" b="1" dirty="0"/>
          </a:p>
          <a:p>
            <a:endParaRPr lang="es-MX" dirty="0"/>
          </a:p>
          <a:p>
            <a:endParaRPr lang="es-MX" dirty="0"/>
          </a:p>
          <a:p>
            <a:r>
              <a:rPr lang="es-MX" dirty="0"/>
              <a:t>personas, sino con comunidades y el medioambiente.</a:t>
            </a:r>
          </a:p>
          <a:p>
            <a:br>
              <a:rPr lang="es-MX" dirty="0"/>
            </a:br>
            <a:endParaRPr lang="es-MX" dirty="0"/>
          </a:p>
          <a:p>
            <a:r>
              <a:rPr lang="es-MX" dirty="0"/>
              <a:t>Nosotros: </a:t>
            </a:r>
          </a:p>
          <a:p>
            <a:r>
              <a:rPr lang="es-MX" dirty="0"/>
              <a:t>Somos Cofundadores de la World Childhood Foundation, junto a su Majestad la Reina Silvia de Suecia, donde ayudamos a mejorar la vida de niños vulnerables.</a:t>
            </a:r>
          </a:p>
          <a:p>
            <a:br>
              <a:rPr lang="es-MX" dirty="0"/>
            </a:br>
            <a:endParaRPr lang="es-MX" dirty="0"/>
          </a:p>
          <a:p>
            <a:r>
              <a:rPr lang="es-MX" dirty="0"/>
              <a:t>Somos Fundadores de la Oriflame Foundation. Ayudamos en todo el mundo, desde el enfoque de la educación, a niños y jóvenes en situación de riesgo a mejorar su calidad de vida.</a:t>
            </a:r>
          </a:p>
          <a:p>
            <a:r>
              <a:rPr lang="es-MX" dirty="0"/>
              <a:t>Nos enfocamos en encontrar soluciones que reduzcan el uso de agua y energía en nuestras operaciones.</a:t>
            </a:r>
          </a:p>
          <a:p>
            <a:r>
              <a:rPr lang="es-MX" dirty="0"/>
              <a:t>Nuestros laboratorios están en constante investigación de alternativas que reduzcan el impacto en el medioambiente.</a:t>
            </a:r>
          </a:p>
          <a:p>
            <a:endParaRPr lang="es-MX" dirty="0"/>
          </a:p>
          <a:p>
            <a:r>
              <a:rPr lang="es-MX" dirty="0"/>
              <a:t>Sin importar de donde seamos, queremos que el mundo sea un mejor lugar para nosotros y las nuevas generaciones que están por venir.</a:t>
            </a:r>
          </a:p>
          <a:p>
            <a:endParaRPr lang="es-MX" dirty="0"/>
          </a:p>
          <a:p>
            <a:r>
              <a:rPr lang="es-MX" dirty="0"/>
              <a:t>Personaliza tu presentación</a:t>
            </a:r>
          </a:p>
          <a:p>
            <a:r>
              <a:rPr lang="es-MX" dirty="0"/>
              <a:t>Cuenta a los participantes lo que tu equipo y tú han hecho para hacer la diferencia. ¿Han recolectado y donado dinero a la caridad? ¿Son voluntarios en alguna biblioteca o han corrido algún maratón para contribuir a una buena causa? ¿Han recolectado y donado ropa a los que lo necesitan? Estos son algunos ejemplos de lo que puedes mencionar para mostrar que tú también te preocupas por hacer la diferencia.</a:t>
            </a:r>
          </a:p>
          <a:p>
            <a:endParaRPr lang="es-MX" dirty="0"/>
          </a:p>
          <a:p>
            <a:r>
              <a:rPr lang="es-MX" dirty="0"/>
              <a:t>Cambio de página </a:t>
            </a:r>
          </a:p>
          <a:p>
            <a:r>
              <a:rPr lang="es-MX" dirty="0"/>
              <a:t>Ahora, hablemos de cómo Oriflame puede ayudarte a hacer la diferencia en tu vida.</a:t>
            </a:r>
          </a:p>
          <a:p>
            <a:endParaRPr lang="es-MX" dirty="0"/>
          </a:p>
        </p:txBody>
      </p:sp>
    </p:spTree>
    <p:extLst>
      <p:ext uri="{BB962C8B-B14F-4D97-AF65-F5344CB8AC3E}">
        <p14:creationId xmlns:p14="http://schemas.microsoft.com/office/powerpoint/2010/main" val="20560885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0" indent="0">
              <a:buFont typeface="Arial" panose="020B0604020202020204" pitchFamily="34" charset="0"/>
              <a:buNone/>
            </a:pPr>
            <a:r>
              <a:rPr lang="es-MX" b="1" dirty="0"/>
              <a:t>SI ERES EL TIPO DE PERSONA QUE QUIERE:</a:t>
            </a:r>
          </a:p>
          <a:p>
            <a:pPr marL="342900" indent="-342900">
              <a:buFont typeface="Arial" panose="020B0604020202020204" pitchFamily="34" charset="0"/>
              <a:buChar char="•"/>
            </a:pPr>
            <a:r>
              <a:rPr lang="es-MX" b="1" dirty="0"/>
              <a:t>VERTE Y SENTIRTE BIEN Y/O</a:t>
            </a:r>
          </a:p>
          <a:p>
            <a:pPr marL="342900" indent="-342900">
              <a:buFont typeface="Arial" panose="020B0604020202020204" pitchFamily="34" charset="0"/>
              <a:buChar char="•"/>
            </a:pPr>
            <a:r>
              <a:rPr lang="es-MX" b="1" dirty="0"/>
              <a:t>GANAR DINERO Y/0</a:t>
            </a:r>
          </a:p>
          <a:p>
            <a:pPr marL="342900" indent="-342900">
              <a:buFont typeface="Arial" panose="020B0604020202020204" pitchFamily="34" charset="0"/>
              <a:buChar char="•"/>
            </a:pPr>
            <a:r>
              <a:rPr lang="es-MX" b="1" dirty="0"/>
              <a:t>PASARLA BIEN</a:t>
            </a:r>
          </a:p>
          <a:p>
            <a:endParaRPr lang="es-MX" dirty="0"/>
          </a:p>
          <a:p>
            <a:r>
              <a:rPr lang="es-MX" b="1" dirty="0"/>
              <a:t>ESTO QUE SIGUE ES PARA TI</a:t>
            </a:r>
          </a:p>
          <a:p>
            <a:endParaRPr lang="es-MX" dirty="0"/>
          </a:p>
          <a:p>
            <a:r>
              <a:rPr lang="es-MX" dirty="0"/>
              <a:t>¿Cuántos de ustedes quisieran ganar más dinero y vivir la libertad? Quizá solo quieras incrementar tus ingresos o saber qué se siente ser tu propio jefe. Con Oriflame, ¡tienes la oportunidad de lograr esto y más!</a:t>
            </a:r>
          </a:p>
          <a:p>
            <a:br>
              <a:rPr lang="es-MX" dirty="0"/>
            </a:br>
            <a:endParaRPr lang="es-MX" dirty="0"/>
          </a:p>
          <a:p>
            <a:r>
              <a:rPr lang="es-MX" dirty="0"/>
              <a:t>Únete y logra con riesgo mínimo:</a:t>
            </a:r>
          </a:p>
          <a:p>
            <a:r>
              <a:rPr lang="es-MX" dirty="0"/>
              <a:t>Verte bien – Consume y usa productos de belleza y bienestar de la más alta calidad que resaltarán tu belleza interior.</a:t>
            </a:r>
          </a:p>
          <a:p>
            <a:r>
              <a:rPr lang="es-MX" dirty="0"/>
              <a:t>Ganar dinero – Incrementa tus ingresos recomendando y vendiendo productos mientras construyes tu Red.</a:t>
            </a:r>
          </a:p>
          <a:p>
            <a:r>
              <a:rPr lang="es-MX" dirty="0"/>
              <a:t>Pasarla bien – Ten la oportunidad de viajar, conocer nuevas personas y desarrollar nuevas habilidades.</a:t>
            </a:r>
          </a:p>
          <a:p>
            <a:endParaRPr lang="es-MX" dirty="0"/>
          </a:p>
          <a:p>
            <a:endParaRPr lang="es-MX" dirty="0"/>
          </a:p>
          <a:p>
            <a:r>
              <a:rPr lang="es-MX" dirty="0"/>
              <a:t>Cambio de página </a:t>
            </a:r>
          </a:p>
          <a:p>
            <a:r>
              <a:rPr lang="es-MX" dirty="0"/>
              <a:t>Ahora veamos cómo puedes ser grandioso con Oriflame…</a:t>
            </a:r>
          </a:p>
          <a:p>
            <a:endParaRPr lang="es-MX" dirty="0"/>
          </a:p>
        </p:txBody>
      </p:sp>
    </p:spTree>
    <p:extLst>
      <p:ext uri="{BB962C8B-B14F-4D97-AF65-F5344CB8AC3E}">
        <p14:creationId xmlns:p14="http://schemas.microsoft.com/office/powerpoint/2010/main" val="41831313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r>
              <a:rPr lang="es-MX" dirty="0"/>
              <a:t>En Oriflame, la belleza es una forma de vida. Esto es lo que orgullosamente tenemos para ti:</a:t>
            </a:r>
          </a:p>
          <a:p>
            <a:br>
              <a:rPr lang="es-MX" dirty="0"/>
            </a:br>
            <a:endParaRPr lang="es-MX" dirty="0"/>
          </a:p>
          <a:p>
            <a:r>
              <a:rPr lang="es-MX" b="1" dirty="0"/>
              <a:t>Productos que hacen lucir a tu piel radiante.</a:t>
            </a:r>
          </a:p>
          <a:p>
            <a:r>
              <a:rPr lang="es-MX" b="1" dirty="0"/>
              <a:t>Productos y programas que respaldan tu estilo de vida.</a:t>
            </a:r>
          </a:p>
          <a:p>
            <a:r>
              <a:rPr lang="es-MX" b="1" dirty="0"/>
              <a:t>Productos que te inspiran a expresar quién eres.</a:t>
            </a:r>
          </a:p>
          <a:p>
            <a:endParaRPr lang="es-MX" dirty="0"/>
          </a:p>
          <a:p>
            <a:r>
              <a:rPr lang="es-MX" dirty="0"/>
              <a:t>Cambio de página </a:t>
            </a:r>
          </a:p>
          <a:p>
            <a:r>
              <a:rPr lang="es-MX" dirty="0"/>
              <a:t>Veamos más de cerca a los productos Oriflame.</a:t>
            </a:r>
          </a:p>
          <a:p>
            <a:endParaRPr lang="es-MX" dirty="0"/>
          </a:p>
        </p:txBody>
      </p:sp>
    </p:spTree>
    <p:extLst>
      <p:ext uri="{BB962C8B-B14F-4D97-AF65-F5344CB8AC3E}">
        <p14:creationId xmlns:p14="http://schemas.microsoft.com/office/powerpoint/2010/main" val="2634092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0" indent="0">
              <a:buFont typeface="Arial" panose="020B0604020202020204" pitchFamily="34" charset="0"/>
              <a:buNone/>
            </a:pPr>
            <a:r>
              <a:rPr lang="es-MX" b="1" dirty="0"/>
              <a:t>UNA GAMA DE MÁS DE 900? PRODUCTOS  PARA QUE CAMBIES DE MARCA</a:t>
            </a:r>
          </a:p>
          <a:p>
            <a:pPr marL="342900" indent="-342900">
              <a:buFont typeface="Arial" panose="020B0604020202020204" pitchFamily="34" charset="0"/>
              <a:buChar char="•"/>
            </a:pPr>
            <a:endParaRPr lang="es-MX" b="1" dirty="0"/>
          </a:p>
          <a:p>
            <a:pPr marL="342900" indent="-342900">
              <a:buFont typeface="Arial" panose="020B0604020202020204" pitchFamily="34" charset="0"/>
              <a:buChar char="•"/>
            </a:pPr>
            <a:r>
              <a:rPr lang="es-MX" b="1" dirty="0"/>
              <a:t>SISTEMAS DE BELLEZA</a:t>
            </a:r>
          </a:p>
          <a:p>
            <a:pPr marL="342900" indent="-342900">
              <a:buFont typeface="Arial" panose="020B0604020202020204" pitchFamily="34" charset="0"/>
              <a:buChar char="•"/>
            </a:pPr>
            <a:r>
              <a:rPr lang="es-MX" b="1" dirty="0"/>
              <a:t>CUIDADO DE LA PIEL</a:t>
            </a:r>
          </a:p>
          <a:p>
            <a:pPr marL="342900" indent="-342900">
              <a:buFont typeface="Arial" panose="020B0604020202020204" pitchFamily="34" charset="0"/>
              <a:buChar char="•"/>
            </a:pPr>
            <a:r>
              <a:rPr lang="es-MX" b="1" dirty="0"/>
              <a:t>MAQUILLAJE</a:t>
            </a:r>
          </a:p>
          <a:p>
            <a:pPr marL="342900" indent="-342900">
              <a:buFont typeface="Arial" panose="020B0604020202020204" pitchFamily="34" charset="0"/>
              <a:buChar char="•"/>
            </a:pPr>
            <a:r>
              <a:rPr lang="es-MX" b="1" dirty="0"/>
              <a:t>PERFUMES</a:t>
            </a:r>
          </a:p>
          <a:p>
            <a:pPr marL="342900" indent="-342900">
              <a:buFont typeface="Arial" panose="020B0604020202020204" pitchFamily="34" charset="0"/>
              <a:buChar char="•"/>
            </a:pPr>
            <a:r>
              <a:rPr lang="es-MX" b="1" dirty="0"/>
              <a:t>CUIDADO CORPORAL</a:t>
            </a:r>
          </a:p>
          <a:p>
            <a:pPr marL="342900" indent="-342900">
              <a:buFont typeface="Arial" panose="020B0604020202020204" pitchFamily="34" charset="0"/>
              <a:buChar char="•"/>
            </a:pPr>
            <a:r>
              <a:rPr lang="es-MX" b="1" dirty="0"/>
              <a:t>CABELLO</a:t>
            </a:r>
          </a:p>
          <a:p>
            <a:pPr marL="342900" indent="-342900">
              <a:buFont typeface="Arial" panose="020B0604020202020204" pitchFamily="34" charset="0"/>
              <a:buChar char="•"/>
            </a:pPr>
            <a:r>
              <a:rPr lang="es-MX" b="1" dirty="0"/>
              <a:t>ACCESORIOS</a:t>
            </a:r>
          </a:p>
          <a:p>
            <a:pPr marL="342900" indent="-342900">
              <a:buFont typeface="Arial" panose="020B0604020202020204" pitchFamily="34" charset="0"/>
              <a:buChar char="•"/>
            </a:pPr>
            <a:r>
              <a:rPr lang="es-MX" b="1"/>
              <a:t>WELLNESS	</a:t>
            </a:r>
            <a:endParaRPr lang="es-MX" b="1" dirty="0"/>
          </a:p>
          <a:p>
            <a:pPr marL="342900" indent="-342900">
              <a:buFont typeface="Arial" panose="020B0604020202020204" pitchFamily="34" charset="0"/>
              <a:buChar char="•"/>
            </a:pPr>
            <a:endParaRPr lang="es-MX" b="1" dirty="0"/>
          </a:p>
          <a:p>
            <a:endParaRPr lang="es-MX" dirty="0"/>
          </a:p>
          <a:p>
            <a:endParaRPr lang="es-MX" dirty="0"/>
          </a:p>
          <a:p>
            <a:r>
              <a:rPr lang="es-MX" dirty="0"/>
              <a:t>Una amplia gama de productos diseñada para que te veas </a:t>
            </a:r>
            <a:br>
              <a:rPr lang="es-MX" dirty="0"/>
            </a:br>
            <a:r>
              <a:rPr lang="es-MX" dirty="0"/>
              <a:t>y sientas bien todo el tiempo:</a:t>
            </a:r>
          </a:p>
          <a:p>
            <a:endParaRPr lang="es-MX" dirty="0"/>
          </a:p>
          <a:p>
            <a:r>
              <a:rPr lang="es-MX" dirty="0"/>
              <a:t>Piel radiante:</a:t>
            </a:r>
          </a:p>
          <a:p>
            <a:r>
              <a:rPr lang="es-MX" dirty="0"/>
              <a:t>Aprovechando el poder de los ingredientes naturales, nuestros productos para el cuidado de la piel muestran resultados reales. Porque para nosotros, todos merecen sentirse seguros con su piel.</a:t>
            </a:r>
          </a:p>
          <a:p>
            <a:br>
              <a:rPr lang="es-MX" dirty="0"/>
            </a:br>
            <a:r>
              <a:rPr lang="es-MX" dirty="0"/>
              <a:t>Estilo de vida saludable:</a:t>
            </a:r>
          </a:p>
          <a:p>
            <a:r>
              <a:rPr lang="es-MX" dirty="0"/>
              <a:t>Ofrecemos una rutina simple con ingredientes de la más alta calidad. Nuestros productos y rutinas Wellness están diseñados para ayudarte a alcanzar tus metas nutricionales. Porque para nosotros, todos deben de tener la oportunidad de tener un estilo de vida saludable.</a:t>
            </a:r>
          </a:p>
          <a:p>
            <a:br>
              <a:rPr lang="es-MX" dirty="0"/>
            </a:br>
            <a:r>
              <a:rPr lang="es-MX" dirty="0"/>
              <a:t>Exprésate:</a:t>
            </a:r>
          </a:p>
          <a:p>
            <a:r>
              <a:rPr lang="es-MX" dirty="0"/>
              <a:t>Resaltando tu belleza natural: nuestro maquillaje, productos de higiene personal, de cabello, fragancias y accesorios te permiten vivir tu vida del modo que quieres. Porque para nosotros, todos deberían poder consentirse y expresarse a través de una gran variedad de productos. </a:t>
            </a:r>
          </a:p>
          <a:p>
            <a:endParaRPr lang="es-MX" dirty="0"/>
          </a:p>
          <a:p>
            <a:r>
              <a:rPr lang="es-MX" dirty="0"/>
              <a:t>Personaliza tu presentación</a:t>
            </a:r>
          </a:p>
          <a:p>
            <a:r>
              <a:rPr lang="es-MX" dirty="0"/>
              <a:t>Cuéntale a los participantes sobre tu producto o productos favoritos. ¿Qué hace que sean especiales para ti? ¿Por cuánto tiempo ha sido tu favorito?</a:t>
            </a:r>
          </a:p>
          <a:p>
            <a:endParaRPr lang="es-MX" dirty="0"/>
          </a:p>
          <a:p>
            <a:r>
              <a:rPr lang="es-MX" dirty="0"/>
              <a:t>Cambio de página </a:t>
            </a:r>
          </a:p>
          <a:p>
            <a:r>
              <a:rPr lang="es-MX" dirty="0"/>
              <a:t>Con Oriflame puedes sentirte bien interna y externamente.</a:t>
            </a:r>
          </a:p>
          <a:p>
            <a:endParaRPr lang="es-MX" dirty="0"/>
          </a:p>
        </p:txBody>
      </p:sp>
    </p:spTree>
    <p:extLst>
      <p:ext uri="{BB962C8B-B14F-4D97-AF65-F5344CB8AC3E}">
        <p14:creationId xmlns:p14="http://schemas.microsoft.com/office/powerpoint/2010/main" val="2820973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Foto (horizontal)">
    <p:spTree>
      <p:nvGrpSpPr>
        <p:cNvPr id="1" name=""/>
        <p:cNvGrpSpPr/>
        <p:nvPr/>
      </p:nvGrpSpPr>
      <p:grpSpPr>
        <a:xfrm>
          <a:off x="0" y="0"/>
          <a:ext cx="0" cy="0"/>
          <a:chOff x="0" y="0"/>
          <a:chExt cx="0" cy="0"/>
        </a:xfrm>
      </p:grpSpPr>
      <p:sp>
        <p:nvSpPr>
          <p:cNvPr id="20" name="Imagen"/>
          <p:cNvSpPr>
            <a:spLocks noGrp="1"/>
          </p:cNvSpPr>
          <p:nvPr>
            <p:ph type="pic" idx="13"/>
          </p:nvPr>
        </p:nvSpPr>
        <p:spPr>
          <a:xfrm>
            <a:off x="3125968" y="673100"/>
            <a:ext cx="18135601" cy="8737600"/>
          </a:xfrm>
          <a:prstGeom prst="rect">
            <a:avLst/>
          </a:prstGeom>
        </p:spPr>
        <p:txBody>
          <a:bodyPr lIns="91439" tIns="45719" rIns="91439" bIns="45719" anchor="t">
            <a:noAutofit/>
          </a:bodyPr>
          <a:lstStyle/>
          <a:p>
            <a:endParaRPr/>
          </a:p>
        </p:txBody>
      </p:sp>
      <p:sp>
        <p:nvSpPr>
          <p:cNvPr id="21" name="Texto del título"/>
          <p:cNvSpPr txBox="1">
            <a:spLocks noGrp="1"/>
          </p:cNvSpPr>
          <p:nvPr>
            <p:ph type="title"/>
          </p:nvPr>
        </p:nvSpPr>
        <p:spPr>
          <a:xfrm>
            <a:off x="635000" y="9512300"/>
            <a:ext cx="23114000" cy="2006600"/>
          </a:xfrm>
          <a:prstGeom prst="rect">
            <a:avLst/>
          </a:prstGeom>
        </p:spPr>
        <p:txBody>
          <a:bodyPr anchor="b"/>
          <a:lstStyle/>
          <a:p>
            <a:r>
              <a:t>Texto del título</a:t>
            </a:r>
          </a:p>
        </p:txBody>
      </p:sp>
      <p:sp>
        <p:nvSpPr>
          <p:cNvPr id="22" name="Nivel de texto 1…"/>
          <p:cNvSpPr txBox="1">
            <a:spLocks noGrp="1"/>
          </p:cNvSpPr>
          <p:nvPr>
            <p:ph type="body" sz="quarter" idx="1"/>
          </p:nvPr>
        </p:nvSpPr>
        <p:spPr>
          <a:xfrm>
            <a:off x="635000" y="11442700"/>
            <a:ext cx="23114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Nivel de texto 1</a:t>
            </a:r>
          </a:p>
          <a:p>
            <a:pPr lvl="1"/>
            <a:r>
              <a:t>Nivel de texto 2</a:t>
            </a:r>
          </a:p>
          <a:p>
            <a:pPr lvl="2"/>
            <a:r>
              <a:t>Nivel de texto 3</a:t>
            </a:r>
          </a:p>
          <a:p>
            <a:pPr lvl="3"/>
            <a:r>
              <a:t>Nivel de texto 4</a:t>
            </a:r>
          </a:p>
          <a:p>
            <a:pPr lvl="4"/>
            <a:r>
              <a:t>Nivel de texto 5</a:t>
            </a:r>
          </a:p>
        </p:txBody>
      </p:sp>
      <p:sp>
        <p:nvSpPr>
          <p:cNvPr id="23"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Título y subtítulo">
    <p:spTree>
      <p:nvGrpSpPr>
        <p:cNvPr id="1" name=""/>
        <p:cNvGrpSpPr/>
        <p:nvPr/>
      </p:nvGrpSpPr>
      <p:grpSpPr>
        <a:xfrm>
          <a:off x="0" y="0"/>
          <a:ext cx="0" cy="0"/>
          <a:chOff x="0" y="0"/>
          <a:chExt cx="0" cy="0"/>
        </a:xfrm>
      </p:grpSpPr>
      <p:sp>
        <p:nvSpPr>
          <p:cNvPr id="11" name="Texto del título"/>
          <p:cNvSpPr txBox="1">
            <a:spLocks noGrp="1"/>
          </p:cNvSpPr>
          <p:nvPr>
            <p:ph type="title"/>
          </p:nvPr>
        </p:nvSpPr>
        <p:spPr>
          <a:xfrm>
            <a:off x="1778000" y="2298700"/>
            <a:ext cx="20828000" cy="4648200"/>
          </a:xfrm>
          <a:prstGeom prst="rect">
            <a:avLst/>
          </a:prstGeom>
        </p:spPr>
        <p:txBody>
          <a:bodyPr anchor="b"/>
          <a:lstStyle/>
          <a:p>
            <a:r>
              <a:t>Texto del título</a:t>
            </a:r>
          </a:p>
        </p:txBody>
      </p:sp>
      <p:sp>
        <p:nvSpPr>
          <p:cNvPr id="12" name="Nivel de texto 1…"/>
          <p:cNvSpPr txBox="1">
            <a:spLocks noGrp="1"/>
          </p:cNvSpPr>
          <p:nvPr>
            <p:ph type="body" sz="quarter" idx="1"/>
          </p:nvPr>
        </p:nvSpPr>
        <p:spPr>
          <a:xfrm>
            <a:off x="1778000" y="7073900"/>
            <a:ext cx="20828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Nivel de texto 1</a:t>
            </a:r>
          </a:p>
          <a:p>
            <a:pPr lvl="1"/>
            <a:r>
              <a:t>Nivel de texto 2</a:t>
            </a:r>
          </a:p>
          <a:p>
            <a:pPr lvl="2"/>
            <a:r>
              <a:t>Nivel de texto 3</a:t>
            </a:r>
          </a:p>
          <a:p>
            <a:pPr lvl="3"/>
            <a:r>
              <a:t>Nivel de texto 4</a:t>
            </a:r>
          </a:p>
          <a:p>
            <a:pPr lvl="4"/>
            <a:r>
              <a:t>Nivel de texto 5</a:t>
            </a:r>
          </a:p>
        </p:txBody>
      </p:sp>
      <p:sp>
        <p:nvSpPr>
          <p:cNvPr id="13"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extLst>
      <p:ext uri="{BB962C8B-B14F-4D97-AF65-F5344CB8AC3E}">
        <p14:creationId xmlns:p14="http://schemas.microsoft.com/office/powerpoint/2010/main" val="590599460"/>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a:xfrm>
            <a:off x="0" y="13146424"/>
            <a:ext cx="7721600" cy="569576"/>
          </a:xfrm>
        </p:spPr>
        <p:txBody>
          <a:bodyPr/>
          <a:lstStyle/>
          <a:p>
            <a:r>
              <a:rPr lang="en-US"/>
              <a:t>© 2016 Oriflame SA </a:t>
            </a:r>
            <a:endParaRPr lang="en-US" dirty="0"/>
          </a:p>
        </p:txBody>
      </p:sp>
      <p:sp>
        <p:nvSpPr>
          <p:cNvPr id="7" name="Rectangle 6"/>
          <p:cNvSpPr/>
          <p:nvPr userDrawn="1"/>
        </p:nvSpPr>
        <p:spPr>
          <a:xfrm>
            <a:off x="23424000" y="0"/>
            <a:ext cx="960000" cy="69272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000"/>
          </a:p>
        </p:txBody>
      </p:sp>
      <p:sp>
        <p:nvSpPr>
          <p:cNvPr id="4" name="Slide Number Placeholder 3"/>
          <p:cNvSpPr>
            <a:spLocks noGrp="1"/>
          </p:cNvSpPr>
          <p:nvPr>
            <p:ph type="sldNum" sz="quarter" idx="11"/>
          </p:nvPr>
        </p:nvSpPr>
        <p:spPr>
          <a:xfrm>
            <a:off x="11862645" y="13081000"/>
            <a:ext cx="646011" cy="471924"/>
          </a:xfrm>
          <a:solidFill>
            <a:srgbClr val="000000"/>
          </a:solidFill>
        </p:spPr>
        <p:txBody>
          <a:bodyPr/>
          <a:lstStyle/>
          <a:p>
            <a:fld id="{72D76C7A-8E48-2B46-B12A-C69FDFEE6F69}" type="slidenum">
              <a:rPr lang="en-US" smtClean="0"/>
              <a:pPr/>
              <a:t>‹Nº›</a:t>
            </a:fld>
            <a:endParaRPr lang="en-US" dirty="0"/>
          </a:p>
        </p:txBody>
      </p:sp>
      <p:sp>
        <p:nvSpPr>
          <p:cNvPr id="6" name="Text Placeholder 5"/>
          <p:cNvSpPr>
            <a:spLocks noGrp="1"/>
          </p:cNvSpPr>
          <p:nvPr>
            <p:ph type="body" sz="quarter" idx="12" hasCustomPrompt="1"/>
          </p:nvPr>
        </p:nvSpPr>
        <p:spPr>
          <a:xfrm>
            <a:off x="23424000" y="692729"/>
            <a:ext cx="960000" cy="5683250"/>
          </a:xfrm>
          <a:solidFill>
            <a:srgbClr val="000000">
              <a:alpha val="70000"/>
            </a:srgbClr>
          </a:solidFill>
          <a:ln>
            <a:noFill/>
          </a:ln>
          <a:effectLst/>
        </p:spPr>
        <p:txBody>
          <a:bodyPr vert="vert270" lIns="72000" tIns="144000" rIns="72000" bIns="144000" anchor="ctr" anchorCtr="0">
            <a:noAutofit/>
          </a:bodyPr>
          <a:lstStyle>
            <a:lvl1pPr marL="0" indent="0">
              <a:buNone/>
              <a:defRPr sz="1600" cap="all" spc="-60">
                <a:solidFill>
                  <a:schemeClr val="bg1"/>
                </a:solidFill>
              </a:defRPr>
            </a:lvl1pPr>
            <a:lvl2pPr>
              <a:defRPr sz="2400" cap="all" spc="-60">
                <a:solidFill>
                  <a:schemeClr val="bg1"/>
                </a:solidFill>
              </a:defRPr>
            </a:lvl2pPr>
            <a:lvl3pPr>
              <a:defRPr sz="2400" cap="all" spc="-60">
                <a:solidFill>
                  <a:schemeClr val="bg1"/>
                </a:solidFill>
              </a:defRPr>
            </a:lvl3pPr>
            <a:lvl4pPr>
              <a:defRPr sz="2400" cap="all" spc="-60">
                <a:solidFill>
                  <a:schemeClr val="bg1"/>
                </a:solidFill>
              </a:defRPr>
            </a:lvl4pPr>
            <a:lvl5pPr>
              <a:defRPr sz="2400" cap="all" spc="-60">
                <a:solidFill>
                  <a:schemeClr val="bg1"/>
                </a:solidFill>
              </a:defRPr>
            </a:lvl5pPr>
          </a:lstStyle>
          <a:p>
            <a:pPr lvl="0"/>
            <a:r>
              <a:rPr lang="sv-SE" dirty="0"/>
              <a:t>CHAPTER NAME</a:t>
            </a:r>
            <a:endParaRPr lang="en-US" dirty="0"/>
          </a:p>
        </p:txBody>
      </p:sp>
    </p:spTree>
    <p:extLst>
      <p:ext uri="{BB962C8B-B14F-4D97-AF65-F5344CB8AC3E}">
        <p14:creationId xmlns:p14="http://schemas.microsoft.com/office/powerpoint/2010/main" val="3397188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ítulo (centro)">
    <p:spTree>
      <p:nvGrpSpPr>
        <p:cNvPr id="1" name=""/>
        <p:cNvGrpSpPr/>
        <p:nvPr/>
      </p:nvGrpSpPr>
      <p:grpSpPr>
        <a:xfrm>
          <a:off x="0" y="0"/>
          <a:ext cx="0" cy="0"/>
          <a:chOff x="0" y="0"/>
          <a:chExt cx="0" cy="0"/>
        </a:xfrm>
      </p:grpSpPr>
      <p:sp>
        <p:nvSpPr>
          <p:cNvPr id="30" name="Texto del título"/>
          <p:cNvSpPr txBox="1">
            <a:spLocks noGrp="1"/>
          </p:cNvSpPr>
          <p:nvPr>
            <p:ph type="title"/>
          </p:nvPr>
        </p:nvSpPr>
        <p:spPr>
          <a:xfrm>
            <a:off x="1778000" y="4533900"/>
            <a:ext cx="20828000" cy="4648200"/>
          </a:xfrm>
          <a:prstGeom prst="rect">
            <a:avLst/>
          </a:prstGeom>
        </p:spPr>
        <p:txBody>
          <a:bodyPr/>
          <a:lstStyle/>
          <a:p>
            <a:r>
              <a:t>Texto del título</a:t>
            </a:r>
          </a:p>
        </p:txBody>
      </p:sp>
      <p:sp>
        <p:nvSpPr>
          <p:cNvPr id="31"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Foto (vertical)">
    <p:spTree>
      <p:nvGrpSpPr>
        <p:cNvPr id="1" name=""/>
        <p:cNvGrpSpPr/>
        <p:nvPr/>
      </p:nvGrpSpPr>
      <p:grpSpPr>
        <a:xfrm>
          <a:off x="0" y="0"/>
          <a:ext cx="0" cy="0"/>
          <a:chOff x="0" y="0"/>
          <a:chExt cx="0" cy="0"/>
        </a:xfrm>
      </p:grpSpPr>
      <p:sp>
        <p:nvSpPr>
          <p:cNvPr id="38" name="Imagen"/>
          <p:cNvSpPr>
            <a:spLocks noGrp="1"/>
          </p:cNvSpPr>
          <p:nvPr>
            <p:ph type="pic" sz="half" idx="13"/>
          </p:nvPr>
        </p:nvSpPr>
        <p:spPr>
          <a:xfrm>
            <a:off x="13165980" y="952500"/>
            <a:ext cx="9525001" cy="11468100"/>
          </a:xfrm>
          <a:prstGeom prst="rect">
            <a:avLst/>
          </a:prstGeom>
        </p:spPr>
        <p:txBody>
          <a:bodyPr lIns="91439" tIns="45719" rIns="91439" bIns="45719" anchor="t">
            <a:noAutofit/>
          </a:bodyPr>
          <a:lstStyle/>
          <a:p>
            <a:endParaRPr/>
          </a:p>
        </p:txBody>
      </p:sp>
      <p:sp>
        <p:nvSpPr>
          <p:cNvPr id="39" name="Texto del título"/>
          <p:cNvSpPr txBox="1">
            <a:spLocks noGrp="1"/>
          </p:cNvSpPr>
          <p:nvPr>
            <p:ph type="title"/>
          </p:nvPr>
        </p:nvSpPr>
        <p:spPr>
          <a:xfrm>
            <a:off x="1651000" y="952500"/>
            <a:ext cx="10223500" cy="5549900"/>
          </a:xfrm>
          <a:prstGeom prst="rect">
            <a:avLst/>
          </a:prstGeom>
        </p:spPr>
        <p:txBody>
          <a:bodyPr anchor="b"/>
          <a:lstStyle>
            <a:lvl1pPr>
              <a:defRPr sz="8400"/>
            </a:lvl1pPr>
          </a:lstStyle>
          <a:p>
            <a:r>
              <a:t>Texto del título</a:t>
            </a:r>
          </a:p>
        </p:txBody>
      </p:sp>
      <p:sp>
        <p:nvSpPr>
          <p:cNvPr id="40" name="Nivel de texto 1…"/>
          <p:cNvSpPr txBox="1">
            <a:spLocks noGrp="1"/>
          </p:cNvSpPr>
          <p:nvPr>
            <p:ph type="body" sz="quarter" idx="1"/>
          </p:nvPr>
        </p:nvSpPr>
        <p:spPr>
          <a:xfrm>
            <a:off x="1651000" y="6527800"/>
            <a:ext cx="10223500" cy="57277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Nivel de texto 1</a:t>
            </a:r>
          </a:p>
          <a:p>
            <a:pPr lvl="1"/>
            <a:r>
              <a:t>Nivel de texto 2</a:t>
            </a:r>
          </a:p>
          <a:p>
            <a:pPr lvl="2"/>
            <a:r>
              <a:t>Nivel de texto 3</a:t>
            </a:r>
          </a:p>
          <a:p>
            <a:pPr lvl="3"/>
            <a:r>
              <a:t>Nivel de texto 4</a:t>
            </a:r>
          </a:p>
          <a:p>
            <a:pPr lvl="4"/>
            <a:r>
              <a:t>Nivel de texto 5</a:t>
            </a:r>
          </a:p>
        </p:txBody>
      </p:sp>
      <p:sp>
        <p:nvSpPr>
          <p:cNvPr id="41"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ítulo (arriba)">
    <p:spTree>
      <p:nvGrpSpPr>
        <p:cNvPr id="1" name=""/>
        <p:cNvGrpSpPr/>
        <p:nvPr/>
      </p:nvGrpSpPr>
      <p:grpSpPr>
        <a:xfrm>
          <a:off x="0" y="0"/>
          <a:ext cx="0" cy="0"/>
          <a:chOff x="0" y="0"/>
          <a:chExt cx="0" cy="0"/>
        </a:xfrm>
      </p:grpSpPr>
      <p:sp>
        <p:nvSpPr>
          <p:cNvPr id="48" name="Texto del título"/>
          <p:cNvSpPr txBox="1">
            <a:spLocks noGrp="1"/>
          </p:cNvSpPr>
          <p:nvPr>
            <p:ph type="title"/>
          </p:nvPr>
        </p:nvSpPr>
        <p:spPr>
          <a:prstGeom prst="rect">
            <a:avLst/>
          </a:prstGeom>
        </p:spPr>
        <p:txBody>
          <a:bodyPr/>
          <a:lstStyle/>
          <a:p>
            <a:r>
              <a:t>Texto del título</a:t>
            </a:r>
          </a:p>
        </p:txBody>
      </p:sp>
      <p:sp>
        <p:nvSpPr>
          <p:cNvPr id="49"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ítulo y viñetas">
    <p:spTree>
      <p:nvGrpSpPr>
        <p:cNvPr id="1" name=""/>
        <p:cNvGrpSpPr/>
        <p:nvPr/>
      </p:nvGrpSpPr>
      <p:grpSpPr>
        <a:xfrm>
          <a:off x="0" y="0"/>
          <a:ext cx="0" cy="0"/>
          <a:chOff x="0" y="0"/>
          <a:chExt cx="0" cy="0"/>
        </a:xfrm>
      </p:grpSpPr>
      <p:sp>
        <p:nvSpPr>
          <p:cNvPr id="56" name="Texto del título"/>
          <p:cNvSpPr txBox="1">
            <a:spLocks noGrp="1"/>
          </p:cNvSpPr>
          <p:nvPr>
            <p:ph type="title"/>
          </p:nvPr>
        </p:nvSpPr>
        <p:spPr>
          <a:prstGeom prst="rect">
            <a:avLst/>
          </a:prstGeom>
        </p:spPr>
        <p:txBody>
          <a:bodyPr/>
          <a:lstStyle/>
          <a:p>
            <a:r>
              <a:t>Texto del título</a:t>
            </a:r>
          </a:p>
        </p:txBody>
      </p:sp>
      <p:sp>
        <p:nvSpPr>
          <p:cNvPr id="57" name="Nivel de texto 1…"/>
          <p:cNvSpPr txBox="1">
            <a:spLocks noGrp="1"/>
          </p:cNvSpPr>
          <p:nvPr>
            <p:ph type="body" idx="1"/>
          </p:nvPr>
        </p:nvSpPr>
        <p:spPr>
          <a:prstGeom prst="rect">
            <a:avLst/>
          </a:prstGeom>
        </p:spPr>
        <p:txBody>
          <a:bodyPr/>
          <a:lstStyle>
            <a:lvl1pPr>
              <a:defRPr sz="4800"/>
            </a:lvl1pPr>
            <a:lvl2pPr>
              <a:defRPr sz="4800"/>
            </a:lvl2pPr>
            <a:lvl3pPr>
              <a:defRPr sz="4800"/>
            </a:lvl3pPr>
            <a:lvl4pPr>
              <a:defRPr sz="4800"/>
            </a:lvl4pPr>
            <a:lvl5pPr>
              <a:defRPr sz="4800"/>
            </a:lvl5pPr>
          </a:lstStyle>
          <a:p>
            <a:r>
              <a:t>Nivel de texto 1</a:t>
            </a:r>
          </a:p>
          <a:p>
            <a:pPr lvl="1"/>
            <a:r>
              <a:t>Nivel de texto 2</a:t>
            </a:r>
          </a:p>
          <a:p>
            <a:pPr lvl="2"/>
            <a:r>
              <a:t>Nivel de texto 3</a:t>
            </a:r>
          </a:p>
          <a:p>
            <a:pPr lvl="3"/>
            <a:r>
              <a:t>Nivel de texto 4</a:t>
            </a:r>
          </a:p>
          <a:p>
            <a:pPr lvl="4"/>
            <a:r>
              <a:t>Nivel de texto 5</a:t>
            </a:r>
          </a:p>
        </p:txBody>
      </p:sp>
      <p:sp>
        <p:nvSpPr>
          <p:cNvPr id="58"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ítulo, viñetas y foto">
    <p:spTree>
      <p:nvGrpSpPr>
        <p:cNvPr id="1" name=""/>
        <p:cNvGrpSpPr/>
        <p:nvPr/>
      </p:nvGrpSpPr>
      <p:grpSpPr>
        <a:xfrm>
          <a:off x="0" y="0"/>
          <a:ext cx="0" cy="0"/>
          <a:chOff x="0" y="0"/>
          <a:chExt cx="0" cy="0"/>
        </a:xfrm>
      </p:grpSpPr>
      <p:sp>
        <p:nvSpPr>
          <p:cNvPr id="65" name="Imagen"/>
          <p:cNvSpPr>
            <a:spLocks noGrp="1"/>
          </p:cNvSpPr>
          <p:nvPr>
            <p:ph type="pic" sz="half" idx="13"/>
          </p:nvPr>
        </p:nvSpPr>
        <p:spPr>
          <a:xfrm>
            <a:off x="13169900" y="3149600"/>
            <a:ext cx="9525000" cy="9296400"/>
          </a:xfrm>
          <a:prstGeom prst="rect">
            <a:avLst/>
          </a:prstGeom>
        </p:spPr>
        <p:txBody>
          <a:bodyPr lIns="91439" tIns="45719" rIns="91439" bIns="45719" anchor="t">
            <a:noAutofit/>
          </a:bodyPr>
          <a:lstStyle/>
          <a:p>
            <a:endParaRPr/>
          </a:p>
        </p:txBody>
      </p:sp>
      <p:sp>
        <p:nvSpPr>
          <p:cNvPr id="66" name="Texto del título"/>
          <p:cNvSpPr txBox="1">
            <a:spLocks noGrp="1"/>
          </p:cNvSpPr>
          <p:nvPr>
            <p:ph type="title"/>
          </p:nvPr>
        </p:nvSpPr>
        <p:spPr>
          <a:prstGeom prst="rect">
            <a:avLst/>
          </a:prstGeom>
        </p:spPr>
        <p:txBody>
          <a:bodyPr/>
          <a:lstStyle/>
          <a:p>
            <a:r>
              <a:t>Texto del título</a:t>
            </a:r>
          </a:p>
        </p:txBody>
      </p:sp>
      <p:sp>
        <p:nvSpPr>
          <p:cNvPr id="67" name="Nivel de texto 1…"/>
          <p:cNvSpPr txBox="1">
            <a:spLocks noGrp="1"/>
          </p:cNvSpPr>
          <p:nvPr>
            <p:ph type="body" sz="half" idx="1"/>
          </p:nvPr>
        </p:nvSpPr>
        <p:spPr>
          <a:xfrm>
            <a:off x="1689100" y="3149600"/>
            <a:ext cx="10223500" cy="9296400"/>
          </a:xfrm>
          <a:prstGeom prst="rect">
            <a:avLst/>
          </a:prstGeom>
        </p:spPr>
        <p:txBody>
          <a:bodyPr/>
          <a:lstStyle>
            <a:lvl1pPr marL="558800" indent="-558800">
              <a:spcBef>
                <a:spcPts val="4500"/>
              </a:spcBef>
              <a:defRPr sz="3800"/>
            </a:lvl1pPr>
            <a:lvl2pPr marL="1117600" indent="-558800">
              <a:spcBef>
                <a:spcPts val="4500"/>
              </a:spcBef>
              <a:defRPr sz="3800"/>
            </a:lvl2pPr>
            <a:lvl3pPr marL="1676400" indent="-558800">
              <a:spcBef>
                <a:spcPts val="4500"/>
              </a:spcBef>
              <a:defRPr sz="3800"/>
            </a:lvl3pPr>
            <a:lvl4pPr marL="2235200" indent="-558800">
              <a:spcBef>
                <a:spcPts val="4500"/>
              </a:spcBef>
              <a:defRPr sz="3800"/>
            </a:lvl4pPr>
            <a:lvl5pPr marL="2794000" indent="-558800">
              <a:spcBef>
                <a:spcPts val="4500"/>
              </a:spcBef>
              <a:defRPr sz="3800"/>
            </a:lvl5pPr>
          </a:lstStyle>
          <a:p>
            <a:r>
              <a:t>Nivel de texto 1</a:t>
            </a:r>
          </a:p>
          <a:p>
            <a:pPr lvl="1"/>
            <a:r>
              <a:t>Nivel de texto 2</a:t>
            </a:r>
          </a:p>
          <a:p>
            <a:pPr lvl="2"/>
            <a:r>
              <a:t>Nivel de texto 3</a:t>
            </a:r>
          </a:p>
          <a:p>
            <a:pPr lvl="3"/>
            <a:r>
              <a:t>Nivel de texto 4</a:t>
            </a:r>
          </a:p>
          <a:p>
            <a:pPr lvl="4"/>
            <a:r>
              <a:t>Nivel de texto 5</a:t>
            </a:r>
          </a:p>
        </p:txBody>
      </p:sp>
      <p:sp>
        <p:nvSpPr>
          <p:cNvPr id="68"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3 fotos">
    <p:spTree>
      <p:nvGrpSpPr>
        <p:cNvPr id="1" name=""/>
        <p:cNvGrpSpPr/>
        <p:nvPr/>
      </p:nvGrpSpPr>
      <p:grpSpPr>
        <a:xfrm>
          <a:off x="0" y="0"/>
          <a:ext cx="0" cy="0"/>
          <a:chOff x="0" y="0"/>
          <a:chExt cx="0" cy="0"/>
        </a:xfrm>
      </p:grpSpPr>
      <p:sp>
        <p:nvSpPr>
          <p:cNvPr id="83" name="Imagen"/>
          <p:cNvSpPr>
            <a:spLocks noGrp="1"/>
          </p:cNvSpPr>
          <p:nvPr>
            <p:ph type="pic" sz="quarter" idx="13"/>
          </p:nvPr>
        </p:nvSpPr>
        <p:spPr>
          <a:xfrm>
            <a:off x="15760700" y="7048500"/>
            <a:ext cx="7404100" cy="5549900"/>
          </a:xfrm>
          <a:prstGeom prst="rect">
            <a:avLst/>
          </a:prstGeom>
        </p:spPr>
        <p:txBody>
          <a:bodyPr lIns="91439" tIns="45719" rIns="91439" bIns="45719" anchor="t">
            <a:noAutofit/>
          </a:bodyPr>
          <a:lstStyle/>
          <a:p>
            <a:endParaRPr/>
          </a:p>
        </p:txBody>
      </p:sp>
      <p:sp>
        <p:nvSpPr>
          <p:cNvPr id="84" name="Imagen"/>
          <p:cNvSpPr>
            <a:spLocks noGrp="1"/>
          </p:cNvSpPr>
          <p:nvPr>
            <p:ph type="pic" sz="quarter" idx="14"/>
          </p:nvPr>
        </p:nvSpPr>
        <p:spPr>
          <a:xfrm>
            <a:off x="15760700" y="1130300"/>
            <a:ext cx="7404100" cy="5549900"/>
          </a:xfrm>
          <a:prstGeom prst="rect">
            <a:avLst/>
          </a:prstGeom>
        </p:spPr>
        <p:txBody>
          <a:bodyPr lIns="91439" tIns="45719" rIns="91439" bIns="45719" anchor="t">
            <a:noAutofit/>
          </a:bodyPr>
          <a:lstStyle/>
          <a:p>
            <a:endParaRPr/>
          </a:p>
        </p:txBody>
      </p:sp>
      <p:sp>
        <p:nvSpPr>
          <p:cNvPr id="85" name="Imagen"/>
          <p:cNvSpPr>
            <a:spLocks noGrp="1"/>
          </p:cNvSpPr>
          <p:nvPr>
            <p:ph type="pic" idx="15"/>
          </p:nvPr>
        </p:nvSpPr>
        <p:spPr>
          <a:xfrm>
            <a:off x="1206500" y="1130300"/>
            <a:ext cx="14173200" cy="11468100"/>
          </a:xfrm>
          <a:prstGeom prst="rect">
            <a:avLst/>
          </a:prstGeom>
        </p:spPr>
        <p:txBody>
          <a:bodyPr lIns="91439" tIns="45719" rIns="91439" bIns="45719" anchor="t">
            <a:noAutofit/>
          </a:bodyPr>
          <a:lstStyle/>
          <a:p>
            <a:endParaRPr/>
          </a:p>
        </p:txBody>
      </p:sp>
      <p:sp>
        <p:nvSpPr>
          <p:cNvPr id="86"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Cita">
    <p:spTree>
      <p:nvGrpSpPr>
        <p:cNvPr id="1" name=""/>
        <p:cNvGrpSpPr/>
        <p:nvPr/>
      </p:nvGrpSpPr>
      <p:grpSpPr>
        <a:xfrm>
          <a:off x="0" y="0"/>
          <a:ext cx="0" cy="0"/>
          <a:chOff x="0" y="0"/>
          <a:chExt cx="0" cy="0"/>
        </a:xfrm>
      </p:grpSpPr>
      <p:sp>
        <p:nvSpPr>
          <p:cNvPr id="93" name="– Juan Pérez"/>
          <p:cNvSpPr txBox="1">
            <a:spLocks noGrp="1"/>
          </p:cNvSpPr>
          <p:nvPr>
            <p:ph type="body" sz="quarter" idx="13"/>
          </p:nvPr>
        </p:nvSpPr>
        <p:spPr>
          <a:xfrm>
            <a:off x="2387600" y="8953500"/>
            <a:ext cx="19621500" cy="585521"/>
          </a:xfrm>
          <a:prstGeom prst="rect">
            <a:avLst/>
          </a:prstGeom>
        </p:spPr>
        <p:txBody>
          <a:bodyPr anchor="t">
            <a:spAutoFit/>
          </a:bodyPr>
          <a:lstStyle>
            <a:lvl1pPr marL="0" indent="0" algn="ctr">
              <a:spcBef>
                <a:spcPts val="0"/>
              </a:spcBef>
              <a:buSzTx/>
              <a:buNone/>
              <a:defRPr sz="3200" i="1"/>
            </a:lvl1pPr>
          </a:lstStyle>
          <a:p>
            <a:r>
              <a:t>– Juan Pérez</a:t>
            </a:r>
          </a:p>
        </p:txBody>
      </p:sp>
      <p:sp>
        <p:nvSpPr>
          <p:cNvPr id="94" name="“Escribe una cita aquí”"/>
          <p:cNvSpPr txBox="1">
            <a:spLocks noGrp="1"/>
          </p:cNvSpPr>
          <p:nvPr>
            <p:ph type="body" sz="quarter" idx="14"/>
          </p:nvPr>
        </p:nvSpPr>
        <p:spPr>
          <a:xfrm>
            <a:off x="2387600" y="6076950"/>
            <a:ext cx="19621500" cy="825500"/>
          </a:xfrm>
          <a:prstGeom prst="rect">
            <a:avLst/>
          </a:prstGeom>
        </p:spPr>
        <p:txBody>
          <a:bodyPr>
            <a:spAutoFit/>
          </a:bodyPr>
          <a:lstStyle>
            <a:lvl1pPr marL="0" indent="0" algn="ctr">
              <a:spcBef>
                <a:spcPts val="0"/>
              </a:spcBef>
              <a:buSzTx/>
              <a:buNone/>
              <a:defRPr sz="4800">
                <a:latin typeface="+mn-lt"/>
                <a:ea typeface="+mn-ea"/>
                <a:cs typeface="+mn-cs"/>
                <a:sym typeface="Helvetica Neue Medium"/>
              </a:defRPr>
            </a:lvl1pPr>
          </a:lstStyle>
          <a:p>
            <a:r>
              <a:t>“Escribe una cita aquí” </a:t>
            </a:r>
          </a:p>
        </p:txBody>
      </p:sp>
      <p:sp>
        <p:nvSpPr>
          <p:cNvPr id="95"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
    <p:spTree>
      <p:nvGrpSpPr>
        <p:cNvPr id="1" name=""/>
        <p:cNvGrpSpPr/>
        <p:nvPr/>
      </p:nvGrpSpPr>
      <p:grpSpPr>
        <a:xfrm>
          <a:off x="0" y="0"/>
          <a:ext cx="0" cy="0"/>
          <a:chOff x="0" y="0"/>
          <a:chExt cx="0" cy="0"/>
        </a:xfrm>
      </p:grpSpPr>
      <p:sp>
        <p:nvSpPr>
          <p:cNvPr id="102" name="Imagen"/>
          <p:cNvSpPr>
            <a:spLocks noGrp="1"/>
          </p:cNvSpPr>
          <p:nvPr>
            <p:ph type="pic" idx="13"/>
          </p:nvPr>
        </p:nvSpPr>
        <p:spPr>
          <a:xfrm>
            <a:off x="0" y="0"/>
            <a:ext cx="24384000" cy="13716000"/>
          </a:xfrm>
          <a:prstGeom prst="rect">
            <a:avLst/>
          </a:prstGeom>
        </p:spPr>
        <p:txBody>
          <a:bodyPr lIns="91439" tIns="45719" rIns="91439" bIns="45719" anchor="t">
            <a:noAutofit/>
          </a:bodyPr>
          <a:lstStyle/>
          <a:p>
            <a:endParaRPr/>
          </a:p>
        </p:txBody>
      </p:sp>
      <p:sp>
        <p:nvSpPr>
          <p:cNvPr id="103"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o del título"/>
          <p:cNvSpPr txBox="1">
            <a:spLocks noGrp="1"/>
          </p:cNvSpPr>
          <p:nvPr>
            <p:ph type="title"/>
          </p:nvPr>
        </p:nvSpPr>
        <p:spPr>
          <a:xfrm>
            <a:off x="1689100" y="355600"/>
            <a:ext cx="21005800" cy="2286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Texto del título</a:t>
            </a:r>
          </a:p>
        </p:txBody>
      </p:sp>
      <p:sp>
        <p:nvSpPr>
          <p:cNvPr id="3" name="Nivel de texto 1…"/>
          <p:cNvSpPr txBox="1">
            <a:spLocks noGrp="1"/>
          </p:cNvSpPr>
          <p:nvPr>
            <p:ph type="body" idx="1"/>
          </p:nvPr>
        </p:nvSpPr>
        <p:spPr>
          <a:xfrm>
            <a:off x="1689100" y="3149600"/>
            <a:ext cx="21005800" cy="92964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Nivel de texto 1</a:t>
            </a:r>
          </a:p>
          <a:p>
            <a:pPr lvl="1"/>
            <a:r>
              <a:t>Nivel de texto 2</a:t>
            </a:r>
          </a:p>
          <a:p>
            <a:pPr lvl="2"/>
            <a:r>
              <a:t>Nivel de texto 3</a:t>
            </a:r>
          </a:p>
          <a:p>
            <a:pPr lvl="3"/>
            <a:r>
              <a:t>Nivel de texto 4</a:t>
            </a:r>
          </a:p>
          <a:p>
            <a:pPr lvl="4"/>
            <a:r>
              <a:t>Nivel de texto 5</a:t>
            </a:r>
          </a:p>
        </p:txBody>
      </p:sp>
      <p:sp>
        <p:nvSpPr>
          <p:cNvPr id="4" name="Número de diapositiva"/>
          <p:cNvSpPr txBox="1">
            <a:spLocks noGrp="1"/>
          </p:cNvSpPr>
          <p:nvPr>
            <p:ph type="sldNum" sz="quarter" idx="2"/>
          </p:nvPr>
        </p:nvSpPr>
        <p:spPr>
          <a:xfrm>
            <a:off x="11959031" y="13081000"/>
            <a:ext cx="453238" cy="461059"/>
          </a:xfrm>
          <a:prstGeom prst="rect">
            <a:avLst/>
          </a:prstGeom>
          <a:ln w="12700">
            <a:miter lim="400000"/>
          </a:ln>
        </p:spPr>
        <p:txBody>
          <a:bodyPr wrap="none" lIns="50800" tIns="50800" rIns="50800" bIns="50800">
            <a:spAutoFit/>
          </a:bodyPr>
          <a:lstStyle>
            <a:lvl1pPr>
              <a:defRPr sz="2400" b="0">
                <a:latin typeface="Helvetica Neue Light"/>
                <a:ea typeface="Helvetica Neue Light"/>
                <a:cs typeface="Helvetica Neue Light"/>
                <a:sym typeface="Helvetica Neue Light"/>
              </a:defRPr>
            </a:lvl1pPr>
          </a:lstStyle>
          <a:p>
            <a:fld id="{86CB4B4D-7CA3-9044-876B-883B54F8677D}" type="slidenum">
              <a:t>‹Nº›</a:t>
            </a:fld>
            <a:endParaRP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7" r:id="rId7"/>
    <p:sldLayoutId id="2147483658" r:id="rId8"/>
    <p:sldLayoutId id="2147483659" r:id="rId9"/>
    <p:sldLayoutId id="2147483661" r:id="rId10"/>
    <p:sldLayoutId id="2147483662" r:id="rId11"/>
  </p:sldLayoutIdLst>
  <p:transition spd="med"/>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9pPr>
    </p:titleStyle>
    <p:bodyStyle>
      <a:lvl1pPr marL="635000" marR="0" indent="-635000" algn="l" defTabSz="825500" latinLnBrk="0">
        <a:lnSpc>
          <a:spcPct val="100000"/>
        </a:lnSpc>
        <a:spcBef>
          <a:spcPts val="5900"/>
        </a:spcBef>
        <a:spcAft>
          <a:spcPts val="0"/>
        </a:spcAft>
        <a:buClrTx/>
        <a:buSzPct val="125000"/>
        <a:buFontTx/>
        <a:buChar char="•"/>
        <a:tabLst/>
        <a:defRPr sz="5200" b="0" i="0" u="none" strike="noStrike" cap="none" spc="0" baseline="0">
          <a:ln>
            <a:noFill/>
          </a:ln>
          <a:solidFill>
            <a:srgbClr val="000000"/>
          </a:solidFill>
          <a:uFillTx/>
          <a:latin typeface="Helvetica Neue"/>
          <a:ea typeface="Helvetica Neue"/>
          <a:cs typeface="Helvetica Neue"/>
          <a:sym typeface="Helvetica Neue"/>
        </a:defRPr>
      </a:lvl1pPr>
      <a:lvl2pPr marL="1270000" marR="0" indent="-635000" algn="l" defTabSz="825500" latinLnBrk="0">
        <a:lnSpc>
          <a:spcPct val="100000"/>
        </a:lnSpc>
        <a:spcBef>
          <a:spcPts val="5900"/>
        </a:spcBef>
        <a:spcAft>
          <a:spcPts val="0"/>
        </a:spcAft>
        <a:buClrTx/>
        <a:buSzPct val="125000"/>
        <a:buFontTx/>
        <a:buChar char="•"/>
        <a:tabLst/>
        <a:defRPr sz="5200" b="0" i="0" u="none" strike="noStrike" cap="none" spc="0" baseline="0">
          <a:ln>
            <a:noFill/>
          </a:ln>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sz="5200" b="0" i="0" u="none" strike="noStrike" cap="none" spc="0" baseline="0">
          <a:ln>
            <a:noFill/>
          </a:ln>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sz="5200" b="0" i="0" u="none" strike="noStrike" cap="none" spc="0" baseline="0">
          <a:ln>
            <a:noFill/>
          </a:ln>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sz="5200" b="0" i="0" u="none" strike="noStrike" cap="none" spc="0" baseline="0">
          <a:ln>
            <a:noFill/>
          </a:ln>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ln>
            <a:noFill/>
          </a:ln>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ln>
            <a:noFill/>
          </a:ln>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ln>
            <a:noFill/>
          </a:ln>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ln>
            <a:noFill/>
          </a:ln>
          <a:solidFill>
            <a:srgbClr val="000000"/>
          </a:solidFill>
          <a:uFillTx/>
          <a:latin typeface="Helvetica Neue"/>
          <a:ea typeface="Helvetica Neue"/>
          <a:cs typeface="Helvetica Neue"/>
          <a:sym typeface="Helvetica Neue"/>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8" Type="http://schemas.openxmlformats.org/officeDocument/2006/relationships/image" Target="../media/image24.jpeg"/><Relationship Id="rId13" Type="http://schemas.openxmlformats.org/officeDocument/2006/relationships/image" Target="../media/image29.jpeg"/><Relationship Id="rId18" Type="http://schemas.microsoft.com/office/2007/relationships/hdphoto" Target="../media/hdphoto1.wdp"/><Relationship Id="rId26" Type="http://schemas.openxmlformats.org/officeDocument/2006/relationships/image" Target="../media/image40.jpeg"/><Relationship Id="rId3" Type="http://schemas.openxmlformats.org/officeDocument/2006/relationships/image" Target="../media/image19.jpeg"/><Relationship Id="rId21" Type="http://schemas.microsoft.com/office/2007/relationships/hdphoto" Target="../media/hdphoto2.wdp"/><Relationship Id="rId7" Type="http://schemas.openxmlformats.org/officeDocument/2006/relationships/image" Target="../media/image23.jpg"/><Relationship Id="rId12" Type="http://schemas.openxmlformats.org/officeDocument/2006/relationships/image" Target="../media/image28.jpeg"/><Relationship Id="rId17" Type="http://schemas.openxmlformats.org/officeDocument/2006/relationships/image" Target="../media/image33.png"/><Relationship Id="rId25" Type="http://schemas.openxmlformats.org/officeDocument/2006/relationships/image" Target="../media/image39.jpeg"/><Relationship Id="rId2" Type="http://schemas.openxmlformats.org/officeDocument/2006/relationships/notesSlide" Target="../notesSlides/notesSlide19.xml"/><Relationship Id="rId16" Type="http://schemas.openxmlformats.org/officeDocument/2006/relationships/image" Target="../media/image32.jpeg"/><Relationship Id="rId20" Type="http://schemas.openxmlformats.org/officeDocument/2006/relationships/image" Target="../media/image35.png"/><Relationship Id="rId1" Type="http://schemas.openxmlformats.org/officeDocument/2006/relationships/slideLayout" Target="../slideLayouts/slideLayout9.xml"/><Relationship Id="rId6" Type="http://schemas.openxmlformats.org/officeDocument/2006/relationships/image" Target="../media/image22.jpg"/><Relationship Id="rId11" Type="http://schemas.openxmlformats.org/officeDocument/2006/relationships/image" Target="../media/image27.jpg"/><Relationship Id="rId24" Type="http://schemas.openxmlformats.org/officeDocument/2006/relationships/image" Target="../media/image38.jpeg"/><Relationship Id="rId5" Type="http://schemas.openxmlformats.org/officeDocument/2006/relationships/image" Target="../media/image21.jpeg"/><Relationship Id="rId15" Type="http://schemas.openxmlformats.org/officeDocument/2006/relationships/image" Target="../media/image31.jpeg"/><Relationship Id="rId23" Type="http://schemas.openxmlformats.org/officeDocument/2006/relationships/image" Target="../media/image37.jpeg"/><Relationship Id="rId28" Type="http://schemas.microsoft.com/office/2007/relationships/hdphoto" Target="../media/hdphoto3.wdp"/><Relationship Id="rId10" Type="http://schemas.openxmlformats.org/officeDocument/2006/relationships/image" Target="../media/image26.jpeg"/><Relationship Id="rId19" Type="http://schemas.openxmlformats.org/officeDocument/2006/relationships/image" Target="../media/image34.jpeg"/><Relationship Id="rId4" Type="http://schemas.openxmlformats.org/officeDocument/2006/relationships/image" Target="../media/image20.jpg"/><Relationship Id="rId9" Type="http://schemas.openxmlformats.org/officeDocument/2006/relationships/image" Target="../media/image25.jpeg"/><Relationship Id="rId14" Type="http://schemas.openxmlformats.org/officeDocument/2006/relationships/image" Target="../media/image30.jpeg"/><Relationship Id="rId22" Type="http://schemas.openxmlformats.org/officeDocument/2006/relationships/image" Target="../media/image36.jpeg"/><Relationship Id="rId27" Type="http://schemas.openxmlformats.org/officeDocument/2006/relationships/image" Target="../media/image41.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8" Type="http://schemas.openxmlformats.org/officeDocument/2006/relationships/image" Target="../media/image48.jpg"/><Relationship Id="rId3" Type="http://schemas.openxmlformats.org/officeDocument/2006/relationships/image" Target="../media/image44.jpeg"/><Relationship Id="rId7" Type="http://schemas.openxmlformats.org/officeDocument/2006/relationships/image" Target="../media/image47.jpeg"/><Relationship Id="rId2" Type="http://schemas.openxmlformats.org/officeDocument/2006/relationships/notesSlide" Target="../notesSlides/notesSlide22.xml"/><Relationship Id="rId1" Type="http://schemas.openxmlformats.org/officeDocument/2006/relationships/slideLayout" Target="../slideLayouts/slideLayout5.xml"/><Relationship Id="rId6" Type="http://schemas.microsoft.com/office/2007/relationships/hdphoto" Target="../media/hdphoto4.wdp"/><Relationship Id="rId5" Type="http://schemas.openxmlformats.org/officeDocument/2006/relationships/image" Target="../media/image46.jpeg"/><Relationship Id="rId4" Type="http://schemas.openxmlformats.org/officeDocument/2006/relationships/image" Target="../media/image45.png"/></Relationships>
</file>

<file path=ppt/slides/_rels/slide2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2.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Business Opportunity Presentation_pdf.jpeg" descr="Business Opportunity Presentation_pdf.jpeg"/>
          <p:cNvPicPr>
            <a:picLocks noGrp="1" noChangeAspect="1"/>
          </p:cNvPicPr>
          <p:nvPr>
            <p:ph type="pic" idx="13"/>
          </p:nvPr>
        </p:nvPicPr>
        <p:blipFill>
          <a:blip r:embed="rId3"/>
          <a:srcRect l="44" r="44"/>
          <a:stretch>
            <a:fillRect/>
          </a:stretch>
        </p:blipFill>
        <p:spPr>
          <a:prstGeom prst="rect">
            <a:avLst/>
          </a:prstGeom>
        </p:spPr>
      </p:pic>
    </p:spTree>
    <p:extLst>
      <p:ext uri="{BB962C8B-B14F-4D97-AF65-F5344CB8AC3E}">
        <p14:creationId xmlns:p14="http://schemas.microsoft.com/office/powerpoint/2010/main" val="2885792104"/>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Título"/>
          <p:cNvSpPr txBox="1">
            <a:spLocks noGrp="1"/>
          </p:cNvSpPr>
          <p:nvPr>
            <p:ph type="title"/>
          </p:nvPr>
        </p:nvSpPr>
        <p:spPr>
          <a:prstGeom prst="rect">
            <a:avLst/>
          </a:prstGeom>
        </p:spPr>
        <p:txBody>
          <a:bodyPr/>
          <a:lstStyle/>
          <a:p>
            <a:endParaRPr/>
          </a:p>
        </p:txBody>
      </p:sp>
      <p:sp>
        <p:nvSpPr>
          <p:cNvPr id="138" name="Cuerpo"/>
          <p:cNvSpPr txBox="1">
            <a:spLocks noGrp="1"/>
          </p:cNvSpPr>
          <p:nvPr>
            <p:ph type="body" idx="1"/>
          </p:nvPr>
        </p:nvSpPr>
        <p:spPr>
          <a:prstGeom prst="rect">
            <a:avLst/>
          </a:prstGeom>
        </p:spPr>
        <p:txBody>
          <a:bodyPr/>
          <a:lstStyle/>
          <a:p>
            <a:endParaRPr/>
          </a:p>
        </p:txBody>
      </p:sp>
      <p:pic>
        <p:nvPicPr>
          <p:cNvPr id="139" name="Business Opportunity Presentation_pdf10.jpg" descr="Business Opportunity Presentation_pdf10.jpg"/>
          <p:cNvPicPr>
            <a:picLocks noChangeAspect="1"/>
          </p:cNvPicPr>
          <p:nvPr/>
        </p:nvPicPr>
        <p:blipFill>
          <a:blip r:embed="rId3"/>
          <a:stretch>
            <a:fillRect/>
          </a:stretch>
        </p:blipFill>
        <p:spPr>
          <a:xfrm>
            <a:off x="0" y="0"/>
            <a:ext cx="24384000" cy="13716000"/>
          </a:xfrm>
          <a:prstGeom prst="rect">
            <a:avLst/>
          </a:prstGeom>
          <a:ln w="12700">
            <a:miter lim="400000"/>
          </a:ln>
        </p:spPr>
      </p:pic>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 name="Título"/>
          <p:cNvSpPr txBox="1">
            <a:spLocks noGrp="1"/>
          </p:cNvSpPr>
          <p:nvPr>
            <p:ph type="title"/>
          </p:nvPr>
        </p:nvSpPr>
        <p:spPr>
          <a:prstGeom prst="rect">
            <a:avLst/>
          </a:prstGeom>
        </p:spPr>
        <p:txBody>
          <a:bodyPr/>
          <a:lstStyle/>
          <a:p>
            <a:endParaRPr/>
          </a:p>
        </p:txBody>
      </p:sp>
      <p:sp>
        <p:nvSpPr>
          <p:cNvPr id="142" name="Cuerpo"/>
          <p:cNvSpPr txBox="1">
            <a:spLocks noGrp="1"/>
          </p:cNvSpPr>
          <p:nvPr>
            <p:ph type="body" idx="1"/>
          </p:nvPr>
        </p:nvSpPr>
        <p:spPr>
          <a:prstGeom prst="rect">
            <a:avLst/>
          </a:prstGeom>
        </p:spPr>
        <p:txBody>
          <a:bodyPr/>
          <a:lstStyle/>
          <a:p>
            <a:endParaRPr/>
          </a:p>
        </p:txBody>
      </p:sp>
      <p:pic>
        <p:nvPicPr>
          <p:cNvPr id="143" name="Business Opportunity Presentation_pdf11.jpg" descr="Business Opportunity Presentation_pdf11.jpg"/>
          <p:cNvPicPr>
            <a:picLocks noChangeAspect="1"/>
          </p:cNvPicPr>
          <p:nvPr/>
        </p:nvPicPr>
        <p:blipFill>
          <a:blip r:embed="rId3"/>
          <a:stretch>
            <a:fillRect/>
          </a:stretch>
        </p:blipFill>
        <p:spPr>
          <a:xfrm>
            <a:off x="0" y="0"/>
            <a:ext cx="24384000" cy="13716000"/>
          </a:xfrm>
          <a:prstGeom prst="rect">
            <a:avLst/>
          </a:prstGeom>
          <a:ln w="12700">
            <a:miter lim="400000"/>
          </a:ln>
        </p:spPr>
      </p:pic>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Título"/>
          <p:cNvSpPr txBox="1">
            <a:spLocks noGrp="1"/>
          </p:cNvSpPr>
          <p:nvPr>
            <p:ph type="title"/>
          </p:nvPr>
        </p:nvSpPr>
        <p:spPr>
          <a:prstGeom prst="rect">
            <a:avLst/>
          </a:prstGeom>
        </p:spPr>
        <p:txBody>
          <a:bodyPr/>
          <a:lstStyle/>
          <a:p>
            <a:endParaRPr/>
          </a:p>
        </p:txBody>
      </p:sp>
      <p:sp>
        <p:nvSpPr>
          <p:cNvPr id="146" name="Cuerpo"/>
          <p:cNvSpPr txBox="1">
            <a:spLocks noGrp="1"/>
          </p:cNvSpPr>
          <p:nvPr>
            <p:ph type="body" idx="1"/>
          </p:nvPr>
        </p:nvSpPr>
        <p:spPr>
          <a:prstGeom prst="rect">
            <a:avLst/>
          </a:prstGeom>
        </p:spPr>
        <p:txBody>
          <a:bodyPr/>
          <a:lstStyle/>
          <a:p>
            <a:endParaRPr/>
          </a:p>
        </p:txBody>
      </p:sp>
      <p:pic>
        <p:nvPicPr>
          <p:cNvPr id="147" name="Business Opportunity Presentation_pdf12.jpg" descr="Business Opportunity Presentation_pdf12.jpg"/>
          <p:cNvPicPr>
            <a:picLocks noChangeAspect="1"/>
          </p:cNvPicPr>
          <p:nvPr/>
        </p:nvPicPr>
        <p:blipFill>
          <a:blip r:embed="rId3"/>
          <a:stretch>
            <a:fillRect/>
          </a:stretch>
        </p:blipFill>
        <p:spPr>
          <a:xfrm>
            <a:off x="0" y="0"/>
            <a:ext cx="24384000" cy="13716000"/>
          </a:xfrm>
          <a:prstGeom prst="rect">
            <a:avLst/>
          </a:prstGeom>
          <a:ln w="12700">
            <a:miter lim="400000"/>
          </a:ln>
        </p:spPr>
      </p:pic>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 name="Título"/>
          <p:cNvSpPr txBox="1">
            <a:spLocks noGrp="1"/>
          </p:cNvSpPr>
          <p:nvPr>
            <p:ph type="title"/>
          </p:nvPr>
        </p:nvSpPr>
        <p:spPr>
          <a:prstGeom prst="rect">
            <a:avLst/>
          </a:prstGeom>
        </p:spPr>
        <p:txBody>
          <a:bodyPr/>
          <a:lstStyle/>
          <a:p>
            <a:endParaRPr/>
          </a:p>
        </p:txBody>
      </p:sp>
      <p:sp>
        <p:nvSpPr>
          <p:cNvPr id="150" name="Cuerpo"/>
          <p:cNvSpPr txBox="1">
            <a:spLocks noGrp="1"/>
          </p:cNvSpPr>
          <p:nvPr>
            <p:ph type="body" idx="1"/>
          </p:nvPr>
        </p:nvSpPr>
        <p:spPr>
          <a:prstGeom prst="rect">
            <a:avLst/>
          </a:prstGeom>
        </p:spPr>
        <p:txBody>
          <a:bodyPr/>
          <a:lstStyle/>
          <a:p>
            <a:endParaRPr/>
          </a:p>
        </p:txBody>
      </p:sp>
      <p:pic>
        <p:nvPicPr>
          <p:cNvPr id="151" name="Business Opportunity Presentation_pdf13.jpg" descr="Business Opportunity Presentation_pdf13.jpg"/>
          <p:cNvPicPr>
            <a:picLocks noChangeAspect="1"/>
          </p:cNvPicPr>
          <p:nvPr/>
        </p:nvPicPr>
        <p:blipFill>
          <a:blip r:embed="rId3"/>
          <a:stretch>
            <a:fillRect/>
          </a:stretch>
        </p:blipFill>
        <p:spPr>
          <a:xfrm>
            <a:off x="0" y="0"/>
            <a:ext cx="24384000" cy="13716000"/>
          </a:xfrm>
          <a:prstGeom prst="rect">
            <a:avLst/>
          </a:prstGeom>
          <a:ln w="12700">
            <a:miter lim="400000"/>
          </a:ln>
        </p:spPr>
      </p:pic>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 name="14.jpg" descr="14.jpg"/>
          <p:cNvPicPr>
            <a:picLocks noGrp="1" noChangeAspect="1"/>
          </p:cNvPicPr>
          <p:nvPr>
            <p:ph type="pic" idx="13"/>
          </p:nvPr>
        </p:nvPicPr>
        <p:blipFill>
          <a:blip r:embed="rId3"/>
          <a:srcRect/>
          <a:stretch>
            <a:fillRect/>
          </a:stretch>
        </p:blipFill>
        <p:spPr>
          <a:prstGeom prst="rect">
            <a:avLst/>
          </a:prstGeom>
        </p:spPr>
      </p:pic>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5" name="15.jpg" descr="15.jpg"/>
          <p:cNvPicPr>
            <a:picLocks noGrp="1" noChangeAspect="1"/>
          </p:cNvPicPr>
          <p:nvPr>
            <p:ph type="pic" idx="13"/>
          </p:nvPr>
        </p:nvPicPr>
        <p:blipFill>
          <a:blip r:embed="rId3"/>
          <a:srcRect/>
          <a:stretch>
            <a:fillRect/>
          </a:stretch>
        </p:blipFill>
        <p:spPr>
          <a:prstGeom prst="rect">
            <a:avLst/>
          </a:prstGeom>
        </p:spPr>
      </p:pic>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Título"/>
          <p:cNvSpPr txBox="1">
            <a:spLocks noGrp="1"/>
          </p:cNvSpPr>
          <p:nvPr>
            <p:ph type="title"/>
          </p:nvPr>
        </p:nvSpPr>
        <p:spPr>
          <a:prstGeom prst="rect">
            <a:avLst/>
          </a:prstGeom>
        </p:spPr>
        <p:txBody>
          <a:bodyPr/>
          <a:lstStyle/>
          <a:p>
            <a:endParaRPr/>
          </a:p>
        </p:txBody>
      </p:sp>
      <p:sp>
        <p:nvSpPr>
          <p:cNvPr id="158" name="Cuerpo"/>
          <p:cNvSpPr txBox="1">
            <a:spLocks noGrp="1"/>
          </p:cNvSpPr>
          <p:nvPr>
            <p:ph type="body" idx="1"/>
          </p:nvPr>
        </p:nvSpPr>
        <p:spPr>
          <a:prstGeom prst="rect">
            <a:avLst/>
          </a:prstGeom>
        </p:spPr>
        <p:txBody>
          <a:bodyPr/>
          <a:lstStyle/>
          <a:p>
            <a:endParaRPr/>
          </a:p>
        </p:txBody>
      </p:sp>
      <p:pic>
        <p:nvPicPr>
          <p:cNvPr id="159" name="16.jpg" descr="16.jpg"/>
          <p:cNvPicPr>
            <a:picLocks noChangeAspect="1"/>
          </p:cNvPicPr>
          <p:nvPr/>
        </p:nvPicPr>
        <p:blipFill>
          <a:blip r:embed="rId3"/>
          <a:stretch>
            <a:fillRect/>
          </a:stretch>
        </p:blipFill>
        <p:spPr>
          <a:xfrm>
            <a:off x="0" y="0"/>
            <a:ext cx="24384000" cy="13716000"/>
          </a:xfrm>
          <a:prstGeom prst="rect">
            <a:avLst/>
          </a:prstGeom>
          <a:ln w="12700">
            <a:miter lim="400000"/>
          </a:ln>
        </p:spPr>
      </p:pic>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1" name="17.jpg" descr="17.jpg"/>
          <p:cNvPicPr>
            <a:picLocks noGrp="1" noChangeAspect="1"/>
          </p:cNvPicPr>
          <p:nvPr>
            <p:ph type="pic" idx="13"/>
          </p:nvPr>
        </p:nvPicPr>
        <p:blipFill>
          <a:blip r:embed="rId3"/>
          <a:srcRect/>
          <a:stretch>
            <a:fillRect/>
          </a:stretch>
        </p:blipFill>
        <p:spPr>
          <a:prstGeom prst="rect">
            <a:avLst/>
          </a:prstGeom>
        </p:spPr>
      </p:pic>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Título"/>
          <p:cNvSpPr txBox="1">
            <a:spLocks noGrp="1"/>
          </p:cNvSpPr>
          <p:nvPr>
            <p:ph type="title"/>
          </p:nvPr>
        </p:nvSpPr>
        <p:spPr>
          <a:prstGeom prst="rect">
            <a:avLst/>
          </a:prstGeom>
        </p:spPr>
        <p:txBody>
          <a:bodyPr/>
          <a:lstStyle/>
          <a:p>
            <a:endParaRPr/>
          </a:p>
        </p:txBody>
      </p:sp>
      <p:sp>
        <p:nvSpPr>
          <p:cNvPr id="164" name="Cuerpo"/>
          <p:cNvSpPr txBox="1">
            <a:spLocks noGrp="1"/>
          </p:cNvSpPr>
          <p:nvPr>
            <p:ph type="body" idx="1"/>
          </p:nvPr>
        </p:nvSpPr>
        <p:spPr>
          <a:prstGeom prst="rect">
            <a:avLst/>
          </a:prstGeom>
        </p:spPr>
        <p:txBody>
          <a:bodyPr/>
          <a:lstStyle/>
          <a:p>
            <a:endParaRPr/>
          </a:p>
        </p:txBody>
      </p:sp>
      <p:pic>
        <p:nvPicPr>
          <p:cNvPr id="165" name="18.jpg" descr="18.jpg"/>
          <p:cNvPicPr>
            <a:picLocks noChangeAspect="1"/>
          </p:cNvPicPr>
          <p:nvPr/>
        </p:nvPicPr>
        <p:blipFill>
          <a:blip r:embed="rId3"/>
          <a:stretch>
            <a:fillRect/>
          </a:stretch>
        </p:blipFill>
        <p:spPr>
          <a:xfrm>
            <a:off x="0" y="0"/>
            <a:ext cx="24384000" cy="13716000"/>
          </a:xfrm>
          <a:prstGeom prst="rect">
            <a:avLst/>
          </a:prstGeom>
          <a:ln w="12700">
            <a:miter lim="400000"/>
          </a:ln>
        </p:spPr>
      </p:pic>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7" name="19.jpg" descr="19.jpg"/>
          <p:cNvPicPr>
            <a:picLocks noGrp="1" noChangeAspect="1"/>
          </p:cNvPicPr>
          <p:nvPr>
            <p:ph type="pic" idx="13"/>
          </p:nvPr>
        </p:nvPicPr>
        <p:blipFill>
          <a:blip r:embed="rId3"/>
          <a:srcRect/>
          <a:stretch>
            <a:fillRect/>
          </a:stretch>
        </p:blipFill>
        <p:spPr>
          <a:prstGeom prst="rect">
            <a:avLst/>
          </a:prstGeom>
        </p:spPr>
      </p:pic>
      <p:pic>
        <p:nvPicPr>
          <p:cNvPr id="11" name="Imagen 10">
            <a:extLst>
              <a:ext uri="{FF2B5EF4-FFF2-40B4-BE49-F238E27FC236}">
                <a16:creationId xmlns:a16="http://schemas.microsoft.com/office/drawing/2014/main" id="{73D9CF42-B5E4-4A7E-9ACE-0DACC333A65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3172"/>
          <a:stretch/>
        </p:blipFill>
        <p:spPr>
          <a:xfrm>
            <a:off x="12859738" y="4080381"/>
            <a:ext cx="3372322" cy="453304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Imagen 2">
            <a:extLst>
              <a:ext uri="{FF2B5EF4-FFF2-40B4-BE49-F238E27FC236}">
                <a16:creationId xmlns:a16="http://schemas.microsoft.com/office/drawing/2014/main" id="{526DDD41-995F-45B2-83D4-3992017CD5D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0495" t="-1" r="7033" b="13703"/>
          <a:stretch/>
        </p:blipFill>
        <p:spPr>
          <a:xfrm>
            <a:off x="14178381" y="7033891"/>
            <a:ext cx="2054915" cy="326251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Imagen 6">
            <a:extLst>
              <a:ext uri="{FF2B5EF4-FFF2-40B4-BE49-F238E27FC236}">
                <a16:creationId xmlns:a16="http://schemas.microsoft.com/office/drawing/2014/main" id="{FCF61EB0-DE61-4C02-9006-69746C3235F5}"/>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7728" r="3432" b="17000"/>
          <a:stretch/>
        </p:blipFill>
        <p:spPr>
          <a:xfrm>
            <a:off x="7646049" y="5753052"/>
            <a:ext cx="2714847" cy="2821578"/>
          </a:xfrm>
          <a:prstGeom prst="rect">
            <a:avLst/>
          </a:prstGeom>
        </p:spPr>
      </p:pic>
      <p:pic>
        <p:nvPicPr>
          <p:cNvPr id="13" name="Imagen 12">
            <a:extLst>
              <a:ext uri="{FF2B5EF4-FFF2-40B4-BE49-F238E27FC236}">
                <a16:creationId xmlns:a16="http://schemas.microsoft.com/office/drawing/2014/main" id="{9C570E42-7EF9-4EAD-9697-C080FC996B3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313476" y="494522"/>
            <a:ext cx="8942698" cy="428535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7" name="Imagen 36">
            <a:extLst>
              <a:ext uri="{FF2B5EF4-FFF2-40B4-BE49-F238E27FC236}">
                <a16:creationId xmlns:a16="http://schemas.microsoft.com/office/drawing/2014/main" id="{2E8194CF-61F5-4945-A834-7DB5D4FD391F}"/>
              </a:ext>
            </a:extLst>
          </p:cNvPr>
          <p:cNvPicPr>
            <a:picLocks noChangeAspect="1"/>
          </p:cNvPicPr>
          <p:nvPr/>
        </p:nvPicPr>
        <p:blipFill rotWithShape="1">
          <a:blip r:embed="rId8">
            <a:extLst>
              <a:ext uri="{28A0092B-C50C-407E-A947-70E740481C1C}">
                <a14:useLocalDpi xmlns:a14="http://schemas.microsoft.com/office/drawing/2010/main" val="0"/>
              </a:ext>
            </a:extLst>
          </a:blip>
          <a:srcRect t="11113"/>
          <a:stretch/>
        </p:blipFill>
        <p:spPr>
          <a:xfrm>
            <a:off x="483436" y="494522"/>
            <a:ext cx="6982795" cy="465509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9" name="Imagen 38">
            <a:extLst>
              <a:ext uri="{FF2B5EF4-FFF2-40B4-BE49-F238E27FC236}">
                <a16:creationId xmlns:a16="http://schemas.microsoft.com/office/drawing/2014/main" id="{3361A532-AC1C-41C6-8F75-BA67C1DCDF17}"/>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3216" t="3942" r="4596" b="10628"/>
          <a:stretch/>
        </p:blipFill>
        <p:spPr>
          <a:xfrm>
            <a:off x="8944942" y="4528394"/>
            <a:ext cx="4809889" cy="358674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3" name="Imagen 42">
            <a:extLst>
              <a:ext uri="{FF2B5EF4-FFF2-40B4-BE49-F238E27FC236}">
                <a16:creationId xmlns:a16="http://schemas.microsoft.com/office/drawing/2014/main" id="{A33419FE-E97F-4E45-BE71-ACB1E0C931FA}"/>
              </a:ext>
            </a:extLst>
          </p:cNvPr>
          <p:cNvPicPr>
            <a:picLocks noChangeAspect="1"/>
          </p:cNvPicPr>
          <p:nvPr/>
        </p:nvPicPr>
        <p:blipFill rotWithShape="1">
          <a:blip r:embed="rId10">
            <a:extLst>
              <a:ext uri="{28A0092B-C50C-407E-A947-70E740481C1C}">
                <a14:useLocalDpi xmlns:a14="http://schemas.microsoft.com/office/drawing/2010/main" val="0"/>
              </a:ext>
            </a:extLst>
          </a:blip>
          <a:srcRect t="8019" r="6979"/>
          <a:stretch/>
        </p:blipFill>
        <p:spPr>
          <a:xfrm>
            <a:off x="2778462" y="4374340"/>
            <a:ext cx="6558243" cy="432157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Imagen 8">
            <a:extLst>
              <a:ext uri="{FF2B5EF4-FFF2-40B4-BE49-F238E27FC236}">
                <a16:creationId xmlns:a16="http://schemas.microsoft.com/office/drawing/2014/main" id="{15508FD6-DE48-49E3-97D9-23FFB1CD93B4}"/>
              </a:ext>
            </a:extLst>
          </p:cNvPr>
          <p:cNvPicPr>
            <a:picLocks noChangeAspect="1"/>
          </p:cNvPicPr>
          <p:nvPr/>
        </p:nvPicPr>
        <p:blipFill rotWithShape="1">
          <a:blip r:embed="rId11">
            <a:extLst>
              <a:ext uri="{28A0092B-C50C-407E-A947-70E740481C1C}">
                <a14:useLocalDpi xmlns:a14="http://schemas.microsoft.com/office/drawing/2010/main" val="0"/>
              </a:ext>
            </a:extLst>
          </a:blip>
          <a:srcRect l="31134" t="24898" r="10361"/>
          <a:stretch/>
        </p:blipFill>
        <p:spPr>
          <a:xfrm>
            <a:off x="6656751" y="2378681"/>
            <a:ext cx="2551176" cy="218333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5" name="Imagen 24">
            <a:extLst>
              <a:ext uri="{FF2B5EF4-FFF2-40B4-BE49-F238E27FC236}">
                <a16:creationId xmlns:a16="http://schemas.microsoft.com/office/drawing/2014/main" id="{F65F09D3-BCC1-4D5C-AB32-3785C32BB4EB}"/>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l="4031" t="35078" r="31348" b="-1"/>
          <a:stretch/>
        </p:blipFill>
        <p:spPr>
          <a:xfrm>
            <a:off x="482139" y="5166244"/>
            <a:ext cx="2724710" cy="205311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3" name="Imagen 32">
            <a:extLst>
              <a:ext uri="{FF2B5EF4-FFF2-40B4-BE49-F238E27FC236}">
                <a16:creationId xmlns:a16="http://schemas.microsoft.com/office/drawing/2014/main" id="{230402CE-5E5F-497C-B4A2-CB0192225F5F}"/>
              </a:ext>
            </a:extLst>
          </p:cNvPr>
          <p:cNvPicPr>
            <a:picLocks noChangeAspect="1"/>
          </p:cNvPicPr>
          <p:nvPr/>
        </p:nvPicPr>
        <p:blipFill rotWithShape="1">
          <a:blip r:embed="rId13">
            <a:extLst>
              <a:ext uri="{28A0092B-C50C-407E-A947-70E740481C1C}">
                <a14:useLocalDpi xmlns:a14="http://schemas.microsoft.com/office/drawing/2010/main" val="0"/>
              </a:ext>
            </a:extLst>
          </a:blip>
          <a:srcRect r="17714" b="19313"/>
          <a:stretch/>
        </p:blipFill>
        <p:spPr>
          <a:xfrm>
            <a:off x="483437" y="7295581"/>
            <a:ext cx="3634000" cy="267253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3" name="Imagen 22">
            <a:extLst>
              <a:ext uri="{FF2B5EF4-FFF2-40B4-BE49-F238E27FC236}">
                <a16:creationId xmlns:a16="http://schemas.microsoft.com/office/drawing/2014/main" id="{44D6346D-5562-4DE5-A9B5-C600C39186B3}"/>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3574951" y="7469859"/>
            <a:ext cx="1892340" cy="252312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5" name="Imagen 44">
            <a:extLst>
              <a:ext uri="{FF2B5EF4-FFF2-40B4-BE49-F238E27FC236}">
                <a16:creationId xmlns:a16="http://schemas.microsoft.com/office/drawing/2014/main" id="{6A5C9D1D-012A-4E13-BD66-77818FD7F0F5}"/>
              </a:ext>
            </a:extLst>
          </p:cNvPr>
          <p:cNvPicPr>
            <a:picLocks noChangeAspect="1"/>
          </p:cNvPicPr>
          <p:nvPr/>
        </p:nvPicPr>
        <p:blipFill rotWithShape="1">
          <a:blip r:embed="rId15">
            <a:extLst>
              <a:ext uri="{28A0092B-C50C-407E-A947-70E740481C1C}">
                <a14:useLocalDpi xmlns:a14="http://schemas.microsoft.com/office/drawing/2010/main" val="0"/>
              </a:ext>
            </a:extLst>
          </a:blip>
          <a:srcRect l="33923" t="26231" r="19200" b="24728"/>
          <a:stretch/>
        </p:blipFill>
        <p:spPr>
          <a:xfrm>
            <a:off x="5147835" y="8167359"/>
            <a:ext cx="2760044" cy="287954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5" name="Imagen 34">
            <a:extLst>
              <a:ext uri="{FF2B5EF4-FFF2-40B4-BE49-F238E27FC236}">
                <a16:creationId xmlns:a16="http://schemas.microsoft.com/office/drawing/2014/main" id="{28355BAF-6962-4313-BC02-714D9BCC8166}"/>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t="19528"/>
          <a:stretch/>
        </p:blipFill>
        <p:spPr>
          <a:xfrm>
            <a:off x="7583625" y="10085701"/>
            <a:ext cx="2913209" cy="312575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Imagen 5">
            <a:extLst>
              <a:ext uri="{FF2B5EF4-FFF2-40B4-BE49-F238E27FC236}">
                <a16:creationId xmlns:a16="http://schemas.microsoft.com/office/drawing/2014/main" id="{FB19990F-FB16-4222-8266-B07B4038CC12}"/>
              </a:ext>
            </a:extLst>
          </p:cNvPr>
          <p:cNvPicPr>
            <a:picLocks noChangeAspect="1"/>
          </p:cNvPicPr>
          <p:nvPr/>
        </p:nvPicPr>
        <p:blipFill rotWithShape="1">
          <a:blip r:embed="rId17" cstate="print">
            <a:extLst>
              <a:ext uri="{BEBA8EAE-BF5A-486C-A8C5-ECC9F3942E4B}">
                <a14:imgProps xmlns:a14="http://schemas.microsoft.com/office/drawing/2010/main">
                  <a14:imgLayer r:embed="rId18">
                    <a14:imgEffect>
                      <a14:sharpenSoften amount="25000"/>
                    </a14:imgEffect>
                  </a14:imgLayer>
                </a14:imgProps>
              </a:ext>
              <a:ext uri="{28A0092B-C50C-407E-A947-70E740481C1C}">
                <a14:useLocalDpi xmlns:a14="http://schemas.microsoft.com/office/drawing/2010/main" val="0"/>
              </a:ext>
            </a:extLst>
          </a:blip>
          <a:srcRect t="21415" r="71210" b="22605"/>
          <a:stretch/>
        </p:blipFill>
        <p:spPr>
          <a:xfrm>
            <a:off x="4785426" y="10423601"/>
            <a:ext cx="2140007" cy="277410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Imagen 13">
            <a:extLst>
              <a:ext uri="{FF2B5EF4-FFF2-40B4-BE49-F238E27FC236}">
                <a16:creationId xmlns:a16="http://schemas.microsoft.com/office/drawing/2014/main" id="{DCE49F37-D6C6-48D3-BF61-2CFDE3C31665}"/>
              </a:ext>
            </a:extLst>
          </p:cNvP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9582314" y="7248307"/>
            <a:ext cx="4000466" cy="300034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7" name="Imagen 16">
            <a:extLst>
              <a:ext uri="{FF2B5EF4-FFF2-40B4-BE49-F238E27FC236}">
                <a16:creationId xmlns:a16="http://schemas.microsoft.com/office/drawing/2014/main" id="{F19FB8B4-6107-4102-937B-7EB24C2338F6}"/>
              </a:ext>
            </a:extLst>
          </p:cNvPr>
          <p:cNvPicPr>
            <a:picLocks noChangeAspect="1"/>
          </p:cNvPicPr>
          <p:nvPr/>
        </p:nvPicPr>
        <p:blipFill rotWithShape="1">
          <a:blip r:embed="rId20">
            <a:extLst>
              <a:ext uri="{BEBA8EAE-BF5A-486C-A8C5-ECC9F3942E4B}">
                <a14:imgProps xmlns:a14="http://schemas.microsoft.com/office/drawing/2010/main">
                  <a14:imgLayer r:embed="rId21">
                    <a14:imgEffect>
                      <a14:sharpenSoften amount="25000"/>
                    </a14:imgEffect>
                  </a14:imgLayer>
                </a14:imgProps>
              </a:ext>
              <a:ext uri="{28A0092B-C50C-407E-A947-70E740481C1C}">
                <a14:useLocalDpi xmlns:a14="http://schemas.microsoft.com/office/drawing/2010/main" val="0"/>
              </a:ext>
            </a:extLst>
          </a:blip>
          <a:srcRect l="5161" t="4747" r="6491"/>
          <a:stretch/>
        </p:blipFill>
        <p:spPr>
          <a:xfrm>
            <a:off x="7685022" y="6881654"/>
            <a:ext cx="3057422" cy="329639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9" name="Imagen 18">
            <a:extLst>
              <a:ext uri="{FF2B5EF4-FFF2-40B4-BE49-F238E27FC236}">
                <a16:creationId xmlns:a16="http://schemas.microsoft.com/office/drawing/2014/main" id="{7B8D6820-4DE1-4AEE-969D-2CA68E835AFF}"/>
              </a:ext>
            </a:extLst>
          </p:cNvPr>
          <p:cNvPicPr>
            <a:picLocks noChangeAspect="1"/>
          </p:cNvPicPr>
          <p:nvPr/>
        </p:nvPicPr>
        <p:blipFill rotWithShape="1">
          <a:blip r:embed="rId22" cstate="print">
            <a:extLst>
              <a:ext uri="{28A0092B-C50C-407E-A947-70E740481C1C}">
                <a14:useLocalDpi xmlns:a14="http://schemas.microsoft.com/office/drawing/2010/main" val="0"/>
              </a:ext>
            </a:extLst>
          </a:blip>
          <a:srcRect l="24027" t="4920"/>
          <a:stretch/>
        </p:blipFill>
        <p:spPr>
          <a:xfrm>
            <a:off x="6443119" y="9995538"/>
            <a:ext cx="1489220" cy="321944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26" name="Picture 2" descr="Image">
            <a:extLst>
              <a:ext uri="{FF2B5EF4-FFF2-40B4-BE49-F238E27FC236}">
                <a16:creationId xmlns:a16="http://schemas.microsoft.com/office/drawing/2014/main" id="{7248C603-4D21-4B59-9EEA-549DDA8E944E}"/>
              </a:ext>
            </a:extLst>
          </p:cNvPr>
          <p:cNvPicPr>
            <a:picLocks noChangeAspect="1" noChangeArrowheads="1"/>
          </p:cNvPicPr>
          <p:nvPr/>
        </p:nvPicPr>
        <p:blipFill rotWithShape="1">
          <a:blip r:embed="rId23">
            <a:extLst>
              <a:ext uri="{28A0092B-C50C-407E-A947-70E740481C1C}">
                <a14:useLocalDpi xmlns:a14="http://schemas.microsoft.com/office/drawing/2010/main" val="0"/>
              </a:ext>
            </a:extLst>
          </a:blip>
          <a:srcRect l="12597" t="30892" r="10907" b="18503"/>
          <a:stretch/>
        </p:blipFill>
        <p:spPr bwMode="auto">
          <a:xfrm>
            <a:off x="10155784" y="10231800"/>
            <a:ext cx="2542113" cy="298967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2" name="Imagen 21">
            <a:extLst>
              <a:ext uri="{FF2B5EF4-FFF2-40B4-BE49-F238E27FC236}">
                <a16:creationId xmlns:a16="http://schemas.microsoft.com/office/drawing/2014/main" id="{916CAD0A-170C-4949-9B16-1BADD6DF1283}"/>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521008" y="9928445"/>
            <a:ext cx="4913750" cy="327583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9" name="Imagen 28">
            <a:extLst>
              <a:ext uri="{FF2B5EF4-FFF2-40B4-BE49-F238E27FC236}">
                <a16:creationId xmlns:a16="http://schemas.microsoft.com/office/drawing/2014/main" id="{6B58077A-8614-456A-90D2-F531E0643309}"/>
              </a:ext>
            </a:extLst>
          </p:cNvPr>
          <p:cNvPicPr>
            <a:picLocks noChangeAspect="1"/>
          </p:cNvPicPr>
          <p:nvPr/>
        </p:nvPicPr>
        <p:blipFill rotWithShape="1">
          <a:blip r:embed="rId25">
            <a:extLst>
              <a:ext uri="{28A0092B-C50C-407E-A947-70E740481C1C}">
                <a14:useLocalDpi xmlns:a14="http://schemas.microsoft.com/office/drawing/2010/main" val="0"/>
              </a:ext>
            </a:extLst>
          </a:blip>
          <a:srcRect l="8765" t="28809" r="35993" b="28598"/>
          <a:stretch/>
        </p:blipFill>
        <p:spPr>
          <a:xfrm>
            <a:off x="483437" y="7127462"/>
            <a:ext cx="1993389" cy="20493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6" name="Imagen 25">
            <a:extLst>
              <a:ext uri="{FF2B5EF4-FFF2-40B4-BE49-F238E27FC236}">
                <a16:creationId xmlns:a16="http://schemas.microsoft.com/office/drawing/2014/main" id="{5815EC04-ED5C-4C31-BF8A-1B8DAB3B40FA}"/>
              </a:ext>
            </a:extLst>
          </p:cNvPr>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12392420" y="10117090"/>
            <a:ext cx="3884776" cy="310694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7" name="Imagen 26">
            <a:extLst>
              <a:ext uri="{FF2B5EF4-FFF2-40B4-BE49-F238E27FC236}">
                <a16:creationId xmlns:a16="http://schemas.microsoft.com/office/drawing/2014/main" id="{4ACBDC92-C438-44E9-B539-FF2606D761CB}"/>
              </a:ext>
            </a:extLst>
          </p:cNvPr>
          <p:cNvPicPr>
            <a:picLocks noChangeAspect="1"/>
          </p:cNvPicPr>
          <p:nvPr/>
        </p:nvPicPr>
        <p:blipFill rotWithShape="1">
          <a:blip r:embed="rId27">
            <a:extLst>
              <a:ext uri="{BEBA8EAE-BF5A-486C-A8C5-ECC9F3942E4B}">
                <a14:imgProps xmlns:a14="http://schemas.microsoft.com/office/drawing/2010/main">
                  <a14:imgLayer r:embed="rId28">
                    <a14:imgEffect>
                      <a14:sharpenSoften amount="50000"/>
                    </a14:imgEffect>
                  </a14:imgLayer>
                </a14:imgProps>
              </a:ext>
              <a:ext uri="{28A0092B-C50C-407E-A947-70E740481C1C}">
                <a14:useLocalDpi xmlns:a14="http://schemas.microsoft.com/office/drawing/2010/main" val="0"/>
              </a:ext>
            </a:extLst>
          </a:blip>
          <a:srcRect l="16272" t="5779" r="6834" b="7556"/>
          <a:stretch/>
        </p:blipFill>
        <p:spPr>
          <a:xfrm>
            <a:off x="12558102" y="7218452"/>
            <a:ext cx="1792330" cy="187107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2387806"/>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 name="Business Opportunity Presentation_2.jpg" descr="Business Opportunity Presentation_2.jpg"/>
          <p:cNvPicPr>
            <a:picLocks noGrp="1" noChangeAspect="1"/>
          </p:cNvPicPr>
          <p:nvPr>
            <p:ph type="pic" idx="13"/>
          </p:nvPr>
        </p:nvPicPr>
        <p:blipFill>
          <a:blip r:embed="rId3"/>
          <a:srcRect/>
          <a:stretch>
            <a:fillRect/>
          </a:stretch>
        </p:blipFill>
        <p:spPr>
          <a:prstGeom prst="rect">
            <a:avLst/>
          </a:prstGeom>
        </p:spPr>
      </p:pic>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9" name="20.jpg" descr="20.jpg"/>
          <p:cNvPicPr>
            <a:picLocks noGrp="1" noChangeAspect="1"/>
          </p:cNvPicPr>
          <p:nvPr>
            <p:ph type="pic" idx="13"/>
          </p:nvPr>
        </p:nvPicPr>
        <p:blipFill>
          <a:blip r:embed="rId3"/>
          <a:srcRect/>
          <a:stretch>
            <a:fillRect/>
          </a:stretch>
        </p:blipFill>
        <p:spPr>
          <a:prstGeom prst="rect">
            <a:avLst/>
          </a:prstGeom>
        </p:spPr>
      </p:pic>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 name="21.jpg" descr="21.jpg"/>
          <p:cNvPicPr>
            <a:picLocks noGrp="1" noChangeAspect="1"/>
          </p:cNvPicPr>
          <p:nvPr>
            <p:ph type="pic" idx="13"/>
          </p:nvPr>
        </p:nvPicPr>
        <p:blipFill>
          <a:blip r:embed="rId3"/>
          <a:srcRect/>
          <a:stretch>
            <a:fillRect/>
          </a:stretch>
        </p:blipFill>
        <p:spPr>
          <a:prstGeom prst="rect">
            <a:avLst/>
          </a:prstGeom>
        </p:spPr>
      </p:pic>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 name="Título"/>
          <p:cNvSpPr txBox="1">
            <a:spLocks noGrp="1"/>
          </p:cNvSpPr>
          <p:nvPr>
            <p:ph type="title"/>
          </p:nvPr>
        </p:nvSpPr>
        <p:spPr>
          <a:prstGeom prst="rect">
            <a:avLst/>
          </a:prstGeom>
        </p:spPr>
        <p:txBody>
          <a:bodyPr/>
          <a:lstStyle/>
          <a:p>
            <a:endParaRPr/>
          </a:p>
        </p:txBody>
      </p:sp>
      <p:sp>
        <p:nvSpPr>
          <p:cNvPr id="174" name="Cuerpo"/>
          <p:cNvSpPr txBox="1">
            <a:spLocks noGrp="1"/>
          </p:cNvSpPr>
          <p:nvPr>
            <p:ph type="body" idx="1"/>
          </p:nvPr>
        </p:nvSpPr>
        <p:spPr>
          <a:prstGeom prst="rect">
            <a:avLst/>
          </a:prstGeom>
        </p:spPr>
        <p:txBody>
          <a:bodyPr/>
          <a:lstStyle/>
          <a:p>
            <a:endParaRPr/>
          </a:p>
        </p:txBody>
      </p:sp>
      <p:pic>
        <p:nvPicPr>
          <p:cNvPr id="175" name="22.jpg" descr="22.jpg"/>
          <p:cNvPicPr>
            <a:picLocks noChangeAspect="1"/>
          </p:cNvPicPr>
          <p:nvPr/>
        </p:nvPicPr>
        <p:blipFill>
          <a:blip r:embed="rId3"/>
          <a:stretch>
            <a:fillRect/>
          </a:stretch>
        </p:blipFill>
        <p:spPr>
          <a:xfrm>
            <a:off x="0" y="0"/>
            <a:ext cx="24384000" cy="13716000"/>
          </a:xfrm>
          <a:prstGeom prst="rect">
            <a:avLst/>
          </a:prstGeom>
          <a:ln w="12700">
            <a:miter lim="400000"/>
          </a:ln>
        </p:spPr>
      </p:pic>
      <p:pic>
        <p:nvPicPr>
          <p:cNvPr id="5" name="Imagen 4"/>
          <p:cNvPicPr>
            <a:picLocks noChangeAspect="1"/>
          </p:cNvPicPr>
          <p:nvPr/>
        </p:nvPicPr>
        <p:blipFill rotWithShape="1">
          <a:blip r:embed="rId4"/>
          <a:srcRect l="2656" t="14083" b="4694"/>
          <a:stretch/>
        </p:blipFill>
        <p:spPr>
          <a:xfrm>
            <a:off x="522515" y="503855"/>
            <a:ext cx="7725747" cy="4297465"/>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Imagen 5"/>
          <p:cNvPicPr>
            <a:picLocks noChangeAspect="1"/>
          </p:cNvPicPr>
          <p:nvPr/>
        </p:nvPicPr>
        <p:blipFill rotWithShape="1">
          <a:blip r:embed="rId5">
            <a:extLst>
              <a:ext uri="{BEBA8EAE-BF5A-486C-A8C5-ECC9F3942E4B}">
                <a14:imgProps xmlns:a14="http://schemas.microsoft.com/office/drawing/2010/main">
                  <a14:imgLayer r:embed="rId6">
                    <a14:imgEffect>
                      <a14:sharpenSoften amount="50000"/>
                    </a14:imgEffect>
                  </a14:imgLayer>
                </a14:imgProps>
              </a:ext>
            </a:extLst>
          </a:blip>
          <a:srcRect l="2346" t="7735" r="2346"/>
          <a:stretch/>
        </p:blipFill>
        <p:spPr>
          <a:xfrm>
            <a:off x="15555874" y="8666376"/>
            <a:ext cx="8357736" cy="4550346"/>
          </a:xfrm>
          <a:prstGeom prst="rect">
            <a:avLst/>
          </a:prstGeom>
        </p:spPr>
      </p:pic>
      <p:pic>
        <p:nvPicPr>
          <p:cNvPr id="3" name="Imagen 2">
            <a:extLst>
              <a:ext uri="{FF2B5EF4-FFF2-40B4-BE49-F238E27FC236}">
                <a16:creationId xmlns:a16="http://schemas.microsoft.com/office/drawing/2014/main" id="{6F7024BB-8DAC-4703-98FB-0753DBBF8E3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739256" y="499278"/>
            <a:ext cx="10148471" cy="4297464"/>
          </a:xfrm>
          <a:prstGeom prst="rect">
            <a:avLst/>
          </a:prstGeom>
        </p:spPr>
      </p:pic>
      <p:pic>
        <p:nvPicPr>
          <p:cNvPr id="4" name="Imagen 3">
            <a:extLst>
              <a:ext uri="{FF2B5EF4-FFF2-40B4-BE49-F238E27FC236}">
                <a16:creationId xmlns:a16="http://schemas.microsoft.com/office/drawing/2014/main" id="{86BB862F-EF66-4078-8B43-21B1AE3A4B32}"/>
              </a:ext>
            </a:extLst>
          </p:cNvPr>
          <p:cNvPicPr>
            <a:picLocks noChangeAspect="1"/>
          </p:cNvPicPr>
          <p:nvPr/>
        </p:nvPicPr>
        <p:blipFill rotWithShape="1">
          <a:blip r:embed="rId8">
            <a:extLst>
              <a:ext uri="{28A0092B-C50C-407E-A947-70E740481C1C}">
                <a14:useLocalDpi xmlns:a14="http://schemas.microsoft.com/office/drawing/2010/main" val="0"/>
              </a:ext>
            </a:extLst>
          </a:blip>
          <a:srcRect l="30096" t="23127" r="12122" b="14668"/>
          <a:stretch/>
        </p:blipFill>
        <p:spPr>
          <a:xfrm>
            <a:off x="496273" y="4808110"/>
            <a:ext cx="5635690" cy="4550346"/>
          </a:xfrm>
          <a:prstGeom prst="rect">
            <a:avLst/>
          </a:prstGeom>
        </p:spPr>
      </p:pic>
    </p:spTree>
    <p:extLst>
      <p:ext uri="{BB962C8B-B14F-4D97-AF65-F5344CB8AC3E}">
        <p14:creationId xmlns:p14="http://schemas.microsoft.com/office/powerpoint/2010/main" val="2791186387"/>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Título"/>
          <p:cNvSpPr txBox="1">
            <a:spLocks noGrp="1"/>
          </p:cNvSpPr>
          <p:nvPr>
            <p:ph type="title"/>
          </p:nvPr>
        </p:nvSpPr>
        <p:spPr>
          <a:prstGeom prst="rect">
            <a:avLst/>
          </a:prstGeom>
        </p:spPr>
        <p:txBody>
          <a:bodyPr/>
          <a:lstStyle/>
          <a:p>
            <a:endParaRPr/>
          </a:p>
        </p:txBody>
      </p:sp>
      <p:sp>
        <p:nvSpPr>
          <p:cNvPr id="178" name="Cuerpo"/>
          <p:cNvSpPr txBox="1">
            <a:spLocks noGrp="1"/>
          </p:cNvSpPr>
          <p:nvPr>
            <p:ph type="body" idx="1"/>
          </p:nvPr>
        </p:nvSpPr>
        <p:spPr>
          <a:prstGeom prst="rect">
            <a:avLst/>
          </a:prstGeom>
        </p:spPr>
        <p:txBody>
          <a:bodyPr/>
          <a:lstStyle/>
          <a:p>
            <a:endParaRPr/>
          </a:p>
        </p:txBody>
      </p:sp>
      <p:pic>
        <p:nvPicPr>
          <p:cNvPr id="179" name="23.jpg" descr="23.jpg"/>
          <p:cNvPicPr>
            <a:picLocks noChangeAspect="1"/>
          </p:cNvPicPr>
          <p:nvPr/>
        </p:nvPicPr>
        <p:blipFill>
          <a:blip r:embed="rId3"/>
          <a:stretch>
            <a:fillRect/>
          </a:stretch>
        </p:blipFill>
        <p:spPr>
          <a:xfrm>
            <a:off x="0" y="0"/>
            <a:ext cx="24384000" cy="13716000"/>
          </a:xfrm>
          <a:prstGeom prst="rect">
            <a:avLst/>
          </a:prstGeom>
          <a:ln w="12700">
            <a:miter lim="400000"/>
          </a:ln>
        </p:spPr>
      </p:pic>
    </p:spTree>
    <p:extLst>
      <p:ext uri="{BB962C8B-B14F-4D97-AF65-F5344CB8AC3E}">
        <p14:creationId xmlns:p14="http://schemas.microsoft.com/office/powerpoint/2010/main" val="2588636121"/>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 name="Título"/>
          <p:cNvSpPr txBox="1">
            <a:spLocks noGrp="1"/>
          </p:cNvSpPr>
          <p:nvPr>
            <p:ph type="title"/>
          </p:nvPr>
        </p:nvSpPr>
        <p:spPr>
          <a:prstGeom prst="rect">
            <a:avLst/>
          </a:prstGeom>
        </p:spPr>
        <p:txBody>
          <a:bodyPr/>
          <a:lstStyle/>
          <a:p>
            <a:endParaRPr/>
          </a:p>
        </p:txBody>
      </p:sp>
      <p:sp>
        <p:nvSpPr>
          <p:cNvPr id="182" name="Cuerpo"/>
          <p:cNvSpPr txBox="1">
            <a:spLocks noGrp="1"/>
          </p:cNvSpPr>
          <p:nvPr>
            <p:ph type="body" idx="1"/>
          </p:nvPr>
        </p:nvSpPr>
        <p:spPr>
          <a:prstGeom prst="rect">
            <a:avLst/>
          </a:prstGeom>
        </p:spPr>
        <p:txBody>
          <a:bodyPr/>
          <a:lstStyle/>
          <a:p>
            <a:endParaRPr/>
          </a:p>
        </p:txBody>
      </p:sp>
      <p:pic>
        <p:nvPicPr>
          <p:cNvPr id="183" name="24.jpg" descr="24.jpg"/>
          <p:cNvPicPr>
            <a:picLocks noChangeAspect="1"/>
          </p:cNvPicPr>
          <p:nvPr/>
        </p:nvPicPr>
        <p:blipFill>
          <a:blip r:embed="rId3"/>
          <a:stretch>
            <a:fillRect/>
          </a:stretch>
        </p:blipFill>
        <p:spPr>
          <a:xfrm>
            <a:off x="0" y="0"/>
            <a:ext cx="24384000" cy="13716000"/>
          </a:xfrm>
          <a:prstGeom prst="rect">
            <a:avLst/>
          </a:prstGeom>
          <a:ln w="12700">
            <a:miter lim="400000"/>
          </a:ln>
        </p:spPr>
      </p:pic>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 name="Título"/>
          <p:cNvSpPr txBox="1">
            <a:spLocks noGrp="1"/>
          </p:cNvSpPr>
          <p:nvPr>
            <p:ph type="title"/>
          </p:nvPr>
        </p:nvSpPr>
        <p:spPr>
          <a:prstGeom prst="rect">
            <a:avLst/>
          </a:prstGeom>
        </p:spPr>
        <p:txBody>
          <a:bodyPr/>
          <a:lstStyle/>
          <a:p>
            <a:endParaRPr/>
          </a:p>
        </p:txBody>
      </p:sp>
      <p:sp>
        <p:nvSpPr>
          <p:cNvPr id="186" name="Cuerpo"/>
          <p:cNvSpPr txBox="1">
            <a:spLocks noGrp="1"/>
          </p:cNvSpPr>
          <p:nvPr>
            <p:ph type="body" idx="1"/>
          </p:nvPr>
        </p:nvSpPr>
        <p:spPr>
          <a:prstGeom prst="rect">
            <a:avLst/>
          </a:prstGeom>
        </p:spPr>
        <p:txBody>
          <a:bodyPr/>
          <a:lstStyle/>
          <a:p>
            <a:endParaRPr/>
          </a:p>
        </p:txBody>
      </p:sp>
      <p:pic>
        <p:nvPicPr>
          <p:cNvPr id="187" name="25.jpg" descr="25.jpg"/>
          <p:cNvPicPr>
            <a:picLocks noChangeAspect="1"/>
          </p:cNvPicPr>
          <p:nvPr/>
        </p:nvPicPr>
        <p:blipFill>
          <a:blip r:embed="rId3"/>
          <a:stretch>
            <a:fillRect/>
          </a:stretch>
        </p:blipFill>
        <p:spPr>
          <a:xfrm>
            <a:off x="0" y="0"/>
            <a:ext cx="24384000" cy="13716000"/>
          </a:xfrm>
          <a:prstGeom prst="rect">
            <a:avLst/>
          </a:prstGeom>
          <a:ln w="12700">
            <a:miter lim="400000"/>
          </a:ln>
        </p:spPr>
      </p:pic>
      <p:sp>
        <p:nvSpPr>
          <p:cNvPr id="5" name="Rectángulo 4">
            <a:extLst>
              <a:ext uri="{FF2B5EF4-FFF2-40B4-BE49-F238E27FC236}">
                <a16:creationId xmlns:a16="http://schemas.microsoft.com/office/drawing/2014/main" id="{4C690E6A-0356-422E-BFBC-B693413468D9}"/>
              </a:ext>
            </a:extLst>
          </p:cNvPr>
          <p:cNvSpPr/>
          <p:nvPr/>
        </p:nvSpPr>
        <p:spPr>
          <a:xfrm>
            <a:off x="0" y="12835467"/>
            <a:ext cx="24384000" cy="1388533"/>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s-MX" sz="3200" b="0" i="0" u="none" strike="noStrike" cap="none" spc="0" normalizeH="0" baseline="0">
              <a:ln>
                <a:noFill/>
              </a:ln>
              <a:solidFill>
                <a:srgbClr val="FFFFFF"/>
              </a:solidFill>
              <a:effectLst/>
              <a:uFillTx/>
              <a:latin typeface="+mn-lt"/>
              <a:ea typeface="+mn-ea"/>
              <a:cs typeface="+mn-cs"/>
              <a:sym typeface="Helvetica Neue Medium"/>
            </a:endParaRPr>
          </a:p>
        </p:txBody>
      </p:sp>
    </p:spTree>
    <p:extLst>
      <p:ext uri="{BB962C8B-B14F-4D97-AF65-F5344CB8AC3E}">
        <p14:creationId xmlns:p14="http://schemas.microsoft.com/office/powerpoint/2010/main" val="1344167700"/>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ROO_MX_final3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0" y="0"/>
            <a:ext cx="18288000" cy="13710472"/>
          </a:xfrm>
          <a:prstGeom prst="rect">
            <a:avLst/>
          </a:prstGeom>
        </p:spPr>
      </p:pic>
    </p:spTree>
    <p:extLst>
      <p:ext uri="{BB962C8B-B14F-4D97-AF65-F5344CB8AC3E}">
        <p14:creationId xmlns:p14="http://schemas.microsoft.com/office/powerpoint/2010/main" val="850819508"/>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ROO_MX_final3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0" y="0"/>
            <a:ext cx="18288000" cy="13710472"/>
          </a:xfrm>
          <a:prstGeom prst="rect">
            <a:avLst/>
          </a:prstGeom>
        </p:spPr>
      </p:pic>
      <p:sp>
        <p:nvSpPr>
          <p:cNvPr id="2" name="Anillo 1"/>
          <p:cNvSpPr/>
          <p:nvPr/>
        </p:nvSpPr>
        <p:spPr>
          <a:xfrm>
            <a:off x="5357169" y="3524324"/>
            <a:ext cx="1312578" cy="1397576"/>
          </a:xfrm>
          <a:prstGeom prst="donut">
            <a:avLst>
              <a:gd name="adj" fmla="val 9291"/>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MX" sz="6000">
              <a:solidFill>
                <a:schemeClr val="tx1"/>
              </a:solidFill>
            </a:endParaRPr>
          </a:p>
        </p:txBody>
      </p:sp>
      <p:sp>
        <p:nvSpPr>
          <p:cNvPr id="5" name="Anillo 4"/>
          <p:cNvSpPr/>
          <p:nvPr/>
        </p:nvSpPr>
        <p:spPr>
          <a:xfrm>
            <a:off x="7436381" y="4424614"/>
            <a:ext cx="1312578" cy="1397576"/>
          </a:xfrm>
          <a:prstGeom prst="donut">
            <a:avLst>
              <a:gd name="adj" fmla="val 9291"/>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MX" sz="6000">
              <a:solidFill>
                <a:schemeClr val="tx1"/>
              </a:solidFill>
            </a:endParaRPr>
          </a:p>
        </p:txBody>
      </p:sp>
      <p:sp>
        <p:nvSpPr>
          <p:cNvPr id="6" name="Anillo 5"/>
          <p:cNvSpPr/>
          <p:nvPr/>
        </p:nvSpPr>
        <p:spPr>
          <a:xfrm>
            <a:off x="9745549" y="5664204"/>
            <a:ext cx="1312578" cy="1397576"/>
          </a:xfrm>
          <a:prstGeom prst="donut">
            <a:avLst>
              <a:gd name="adj" fmla="val 9291"/>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MX" sz="6000">
              <a:solidFill>
                <a:schemeClr val="tx1"/>
              </a:solidFill>
            </a:endParaRPr>
          </a:p>
        </p:txBody>
      </p:sp>
      <p:sp>
        <p:nvSpPr>
          <p:cNvPr id="7" name="Anillo 6"/>
          <p:cNvSpPr/>
          <p:nvPr/>
        </p:nvSpPr>
        <p:spPr>
          <a:xfrm>
            <a:off x="9745549" y="8132210"/>
            <a:ext cx="1312578" cy="1397576"/>
          </a:xfrm>
          <a:prstGeom prst="donut">
            <a:avLst>
              <a:gd name="adj" fmla="val 9291"/>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MX" sz="6000">
              <a:solidFill>
                <a:schemeClr val="tx1"/>
              </a:solidFill>
            </a:endParaRPr>
          </a:p>
        </p:txBody>
      </p:sp>
      <p:sp>
        <p:nvSpPr>
          <p:cNvPr id="8" name="Anillo 7"/>
          <p:cNvSpPr/>
          <p:nvPr/>
        </p:nvSpPr>
        <p:spPr>
          <a:xfrm>
            <a:off x="7448535" y="9172254"/>
            <a:ext cx="1312578" cy="1397576"/>
          </a:xfrm>
          <a:prstGeom prst="donut">
            <a:avLst>
              <a:gd name="adj" fmla="val 9291"/>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MX" sz="6000">
              <a:solidFill>
                <a:schemeClr val="tx1"/>
              </a:solidFill>
            </a:endParaRPr>
          </a:p>
        </p:txBody>
      </p:sp>
      <p:sp>
        <p:nvSpPr>
          <p:cNvPr id="9" name="Anillo 8"/>
          <p:cNvSpPr/>
          <p:nvPr/>
        </p:nvSpPr>
        <p:spPr>
          <a:xfrm>
            <a:off x="5357169" y="10023932"/>
            <a:ext cx="1312578" cy="1397576"/>
          </a:xfrm>
          <a:prstGeom prst="donut">
            <a:avLst>
              <a:gd name="adj" fmla="val 9291"/>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MX" sz="6000">
              <a:solidFill>
                <a:schemeClr val="tx1"/>
              </a:solidFill>
            </a:endParaRPr>
          </a:p>
        </p:txBody>
      </p:sp>
      <p:sp>
        <p:nvSpPr>
          <p:cNvPr id="10" name="CuadroTexto 9"/>
          <p:cNvSpPr txBox="1"/>
          <p:nvPr/>
        </p:nvSpPr>
        <p:spPr>
          <a:xfrm>
            <a:off x="6372368" y="4599530"/>
            <a:ext cx="631904" cy="415498"/>
          </a:xfrm>
          <a:prstGeom prst="rect">
            <a:avLst/>
          </a:prstGeom>
          <a:noFill/>
        </p:spPr>
        <p:txBody>
          <a:bodyPr wrap="none" rtlCol="0">
            <a:spAutoFit/>
          </a:bodyPr>
          <a:lstStyle/>
          <a:p>
            <a:r>
              <a:rPr lang="es-MX" sz="2100" dirty="0">
                <a:solidFill>
                  <a:schemeClr val="accent6">
                    <a:lumMod val="75000"/>
                  </a:schemeClr>
                </a:solidFill>
              </a:rPr>
              <a:t>100</a:t>
            </a:r>
          </a:p>
        </p:txBody>
      </p:sp>
      <p:sp>
        <p:nvSpPr>
          <p:cNvPr id="11" name="CuadroTexto 10"/>
          <p:cNvSpPr txBox="1"/>
          <p:nvPr/>
        </p:nvSpPr>
        <p:spPr>
          <a:xfrm>
            <a:off x="8106776" y="5701312"/>
            <a:ext cx="631904" cy="415498"/>
          </a:xfrm>
          <a:prstGeom prst="rect">
            <a:avLst/>
          </a:prstGeom>
          <a:noFill/>
        </p:spPr>
        <p:txBody>
          <a:bodyPr wrap="none" rtlCol="0">
            <a:spAutoFit/>
          </a:bodyPr>
          <a:lstStyle/>
          <a:p>
            <a:r>
              <a:rPr lang="es-MX" sz="2100" dirty="0">
                <a:solidFill>
                  <a:schemeClr val="accent6">
                    <a:lumMod val="75000"/>
                  </a:schemeClr>
                </a:solidFill>
              </a:rPr>
              <a:t>100</a:t>
            </a:r>
          </a:p>
        </p:txBody>
      </p:sp>
      <p:sp>
        <p:nvSpPr>
          <p:cNvPr id="12" name="CuadroTexto 11"/>
          <p:cNvSpPr txBox="1"/>
          <p:nvPr/>
        </p:nvSpPr>
        <p:spPr>
          <a:xfrm>
            <a:off x="9429596" y="6800170"/>
            <a:ext cx="631904" cy="415498"/>
          </a:xfrm>
          <a:prstGeom prst="rect">
            <a:avLst/>
          </a:prstGeom>
          <a:noFill/>
        </p:spPr>
        <p:txBody>
          <a:bodyPr wrap="none" rtlCol="0">
            <a:spAutoFit/>
          </a:bodyPr>
          <a:lstStyle/>
          <a:p>
            <a:r>
              <a:rPr lang="es-MX" sz="2100" dirty="0">
                <a:solidFill>
                  <a:schemeClr val="accent6">
                    <a:lumMod val="75000"/>
                  </a:schemeClr>
                </a:solidFill>
              </a:rPr>
              <a:t>100</a:t>
            </a:r>
          </a:p>
        </p:txBody>
      </p:sp>
      <p:sp>
        <p:nvSpPr>
          <p:cNvPr id="13" name="CuadroTexto 12"/>
          <p:cNvSpPr txBox="1"/>
          <p:nvPr/>
        </p:nvSpPr>
        <p:spPr>
          <a:xfrm>
            <a:off x="9030442" y="8663926"/>
            <a:ext cx="631904" cy="415498"/>
          </a:xfrm>
          <a:prstGeom prst="rect">
            <a:avLst/>
          </a:prstGeom>
          <a:noFill/>
        </p:spPr>
        <p:txBody>
          <a:bodyPr wrap="none" rtlCol="0">
            <a:spAutoFit/>
          </a:bodyPr>
          <a:lstStyle/>
          <a:p>
            <a:r>
              <a:rPr lang="es-MX" sz="2100" dirty="0">
                <a:solidFill>
                  <a:schemeClr val="accent6">
                    <a:lumMod val="75000"/>
                  </a:schemeClr>
                </a:solidFill>
              </a:rPr>
              <a:t>100</a:t>
            </a:r>
          </a:p>
        </p:txBody>
      </p:sp>
      <p:sp>
        <p:nvSpPr>
          <p:cNvPr id="14" name="CuadroTexto 13"/>
          <p:cNvSpPr txBox="1"/>
          <p:nvPr/>
        </p:nvSpPr>
        <p:spPr>
          <a:xfrm>
            <a:off x="6893062" y="9493460"/>
            <a:ext cx="631904" cy="415498"/>
          </a:xfrm>
          <a:prstGeom prst="rect">
            <a:avLst/>
          </a:prstGeom>
          <a:noFill/>
        </p:spPr>
        <p:txBody>
          <a:bodyPr wrap="none" rtlCol="0">
            <a:spAutoFit/>
          </a:bodyPr>
          <a:lstStyle/>
          <a:p>
            <a:r>
              <a:rPr lang="es-MX" sz="2100" dirty="0">
                <a:solidFill>
                  <a:schemeClr val="accent6">
                    <a:lumMod val="75000"/>
                  </a:schemeClr>
                </a:solidFill>
              </a:rPr>
              <a:t>100</a:t>
            </a:r>
          </a:p>
        </p:txBody>
      </p:sp>
      <p:sp>
        <p:nvSpPr>
          <p:cNvPr id="15" name="CuadroTexto 14"/>
          <p:cNvSpPr txBox="1"/>
          <p:nvPr/>
        </p:nvSpPr>
        <p:spPr>
          <a:xfrm>
            <a:off x="5041216" y="9755070"/>
            <a:ext cx="631904" cy="415498"/>
          </a:xfrm>
          <a:prstGeom prst="rect">
            <a:avLst/>
          </a:prstGeom>
          <a:noFill/>
        </p:spPr>
        <p:txBody>
          <a:bodyPr wrap="none" rtlCol="0">
            <a:spAutoFit/>
          </a:bodyPr>
          <a:lstStyle/>
          <a:p>
            <a:r>
              <a:rPr lang="es-MX" sz="2100" dirty="0">
                <a:solidFill>
                  <a:schemeClr val="accent6">
                    <a:lumMod val="75000"/>
                  </a:schemeClr>
                </a:solidFill>
              </a:rPr>
              <a:t>100</a:t>
            </a:r>
          </a:p>
        </p:txBody>
      </p:sp>
      <p:sp>
        <p:nvSpPr>
          <p:cNvPr id="16" name="CuadroTexto 15"/>
          <p:cNvSpPr txBox="1"/>
          <p:nvPr/>
        </p:nvSpPr>
        <p:spPr>
          <a:xfrm>
            <a:off x="3903263" y="6894067"/>
            <a:ext cx="1213794" cy="830997"/>
          </a:xfrm>
          <a:prstGeom prst="rect">
            <a:avLst/>
          </a:prstGeom>
          <a:noFill/>
        </p:spPr>
        <p:txBody>
          <a:bodyPr wrap="none" rtlCol="0">
            <a:spAutoFit/>
          </a:bodyPr>
          <a:lstStyle/>
          <a:p>
            <a:r>
              <a:rPr lang="es-MX" sz="4800" dirty="0">
                <a:solidFill>
                  <a:schemeClr val="accent6">
                    <a:lumMod val="75000"/>
                  </a:schemeClr>
                </a:solidFill>
              </a:rPr>
              <a:t>700</a:t>
            </a:r>
          </a:p>
        </p:txBody>
      </p:sp>
      <p:sp>
        <p:nvSpPr>
          <p:cNvPr id="17" name="Rectángulo 16"/>
          <p:cNvSpPr/>
          <p:nvPr/>
        </p:nvSpPr>
        <p:spPr>
          <a:xfrm>
            <a:off x="13828166" y="6526074"/>
            <a:ext cx="4034968" cy="461808"/>
          </a:xfrm>
          <a:prstGeom prst="rect">
            <a:avLst/>
          </a:prstGeom>
          <a:noFill/>
          <a:ln w="38100" cmpd="sng">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MX" sz="6000"/>
          </a:p>
        </p:txBody>
      </p:sp>
      <p:sp>
        <p:nvSpPr>
          <p:cNvPr id="18" name="CuadroTexto 17"/>
          <p:cNvSpPr txBox="1"/>
          <p:nvPr/>
        </p:nvSpPr>
        <p:spPr>
          <a:xfrm>
            <a:off x="6493906" y="8649034"/>
            <a:ext cx="631904" cy="415498"/>
          </a:xfrm>
          <a:prstGeom prst="rect">
            <a:avLst/>
          </a:prstGeom>
          <a:noFill/>
        </p:spPr>
        <p:txBody>
          <a:bodyPr wrap="none" rtlCol="0">
            <a:spAutoFit/>
          </a:bodyPr>
          <a:lstStyle/>
          <a:p>
            <a:r>
              <a:rPr lang="es-MX" sz="2100" dirty="0">
                <a:solidFill>
                  <a:schemeClr val="accent6">
                    <a:lumMod val="75000"/>
                  </a:schemeClr>
                </a:solidFill>
              </a:rPr>
              <a:t>100</a:t>
            </a:r>
          </a:p>
        </p:txBody>
      </p:sp>
    </p:spTree>
    <p:extLst>
      <p:ext uri="{BB962C8B-B14F-4D97-AF65-F5344CB8AC3E}">
        <p14:creationId xmlns:p14="http://schemas.microsoft.com/office/powerpoint/2010/main" val="222794681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edge">
                                      <p:cBhvr>
                                        <p:cTn id="7"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ROO_MX_final3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0" y="0"/>
            <a:ext cx="18288000" cy="13710472"/>
          </a:xfrm>
          <a:prstGeom prst="rect">
            <a:avLst/>
          </a:prstGeom>
        </p:spPr>
      </p:pic>
      <p:sp>
        <p:nvSpPr>
          <p:cNvPr id="2" name="Anillo 1"/>
          <p:cNvSpPr/>
          <p:nvPr/>
        </p:nvSpPr>
        <p:spPr>
          <a:xfrm>
            <a:off x="5357169" y="3524324"/>
            <a:ext cx="1312578" cy="1397576"/>
          </a:xfrm>
          <a:prstGeom prst="donut">
            <a:avLst>
              <a:gd name="adj" fmla="val 9291"/>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MX" sz="6000">
              <a:solidFill>
                <a:schemeClr val="tx1"/>
              </a:solidFill>
            </a:endParaRPr>
          </a:p>
        </p:txBody>
      </p:sp>
      <p:sp>
        <p:nvSpPr>
          <p:cNvPr id="5" name="Anillo 4"/>
          <p:cNvSpPr/>
          <p:nvPr/>
        </p:nvSpPr>
        <p:spPr>
          <a:xfrm>
            <a:off x="7436381" y="4424614"/>
            <a:ext cx="1312578" cy="1397576"/>
          </a:xfrm>
          <a:prstGeom prst="donut">
            <a:avLst>
              <a:gd name="adj" fmla="val 9291"/>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MX" sz="6000">
              <a:solidFill>
                <a:schemeClr val="tx1"/>
              </a:solidFill>
            </a:endParaRPr>
          </a:p>
        </p:txBody>
      </p:sp>
      <p:sp>
        <p:nvSpPr>
          <p:cNvPr id="6" name="Anillo 5"/>
          <p:cNvSpPr/>
          <p:nvPr/>
        </p:nvSpPr>
        <p:spPr>
          <a:xfrm>
            <a:off x="9745549" y="5664204"/>
            <a:ext cx="1312578" cy="1397576"/>
          </a:xfrm>
          <a:prstGeom prst="donut">
            <a:avLst>
              <a:gd name="adj" fmla="val 9291"/>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MX" sz="6000">
              <a:solidFill>
                <a:schemeClr val="tx1"/>
              </a:solidFill>
            </a:endParaRPr>
          </a:p>
        </p:txBody>
      </p:sp>
      <p:sp>
        <p:nvSpPr>
          <p:cNvPr id="7" name="Anillo 6"/>
          <p:cNvSpPr/>
          <p:nvPr/>
        </p:nvSpPr>
        <p:spPr>
          <a:xfrm>
            <a:off x="9745549" y="8132210"/>
            <a:ext cx="1312578" cy="1397576"/>
          </a:xfrm>
          <a:prstGeom prst="donut">
            <a:avLst>
              <a:gd name="adj" fmla="val 9291"/>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MX" sz="6000">
              <a:solidFill>
                <a:schemeClr val="tx1"/>
              </a:solidFill>
            </a:endParaRPr>
          </a:p>
        </p:txBody>
      </p:sp>
      <p:sp>
        <p:nvSpPr>
          <p:cNvPr id="8" name="Anillo 7"/>
          <p:cNvSpPr/>
          <p:nvPr/>
        </p:nvSpPr>
        <p:spPr>
          <a:xfrm>
            <a:off x="7448535" y="9172254"/>
            <a:ext cx="1312578" cy="1397576"/>
          </a:xfrm>
          <a:prstGeom prst="donut">
            <a:avLst>
              <a:gd name="adj" fmla="val 9291"/>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MX" sz="6000">
              <a:solidFill>
                <a:schemeClr val="tx1"/>
              </a:solidFill>
            </a:endParaRPr>
          </a:p>
        </p:txBody>
      </p:sp>
      <p:sp>
        <p:nvSpPr>
          <p:cNvPr id="9" name="Anillo 8"/>
          <p:cNvSpPr/>
          <p:nvPr/>
        </p:nvSpPr>
        <p:spPr>
          <a:xfrm>
            <a:off x="5357169" y="10023932"/>
            <a:ext cx="1312578" cy="1397576"/>
          </a:xfrm>
          <a:prstGeom prst="donut">
            <a:avLst>
              <a:gd name="adj" fmla="val 9291"/>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MX" sz="6000">
              <a:solidFill>
                <a:schemeClr val="tx1"/>
              </a:solidFill>
            </a:endParaRPr>
          </a:p>
        </p:txBody>
      </p:sp>
      <p:sp>
        <p:nvSpPr>
          <p:cNvPr id="10" name="CuadroTexto 9"/>
          <p:cNvSpPr txBox="1"/>
          <p:nvPr/>
        </p:nvSpPr>
        <p:spPr>
          <a:xfrm>
            <a:off x="6372368" y="4599530"/>
            <a:ext cx="631904" cy="415498"/>
          </a:xfrm>
          <a:prstGeom prst="rect">
            <a:avLst/>
          </a:prstGeom>
          <a:noFill/>
        </p:spPr>
        <p:txBody>
          <a:bodyPr wrap="none" rtlCol="0">
            <a:spAutoFit/>
          </a:bodyPr>
          <a:lstStyle/>
          <a:p>
            <a:r>
              <a:rPr lang="es-MX" sz="2100" dirty="0">
                <a:solidFill>
                  <a:schemeClr val="accent6">
                    <a:lumMod val="75000"/>
                  </a:schemeClr>
                </a:solidFill>
              </a:rPr>
              <a:t>100</a:t>
            </a:r>
          </a:p>
        </p:txBody>
      </p:sp>
      <p:sp>
        <p:nvSpPr>
          <p:cNvPr id="11" name="CuadroTexto 10"/>
          <p:cNvSpPr txBox="1"/>
          <p:nvPr/>
        </p:nvSpPr>
        <p:spPr>
          <a:xfrm>
            <a:off x="8106776" y="5701312"/>
            <a:ext cx="631904" cy="415498"/>
          </a:xfrm>
          <a:prstGeom prst="rect">
            <a:avLst/>
          </a:prstGeom>
          <a:noFill/>
        </p:spPr>
        <p:txBody>
          <a:bodyPr wrap="none" rtlCol="0">
            <a:spAutoFit/>
          </a:bodyPr>
          <a:lstStyle/>
          <a:p>
            <a:r>
              <a:rPr lang="es-MX" sz="2100" dirty="0">
                <a:solidFill>
                  <a:schemeClr val="accent6">
                    <a:lumMod val="75000"/>
                  </a:schemeClr>
                </a:solidFill>
              </a:rPr>
              <a:t>100</a:t>
            </a:r>
          </a:p>
        </p:txBody>
      </p:sp>
      <p:sp>
        <p:nvSpPr>
          <p:cNvPr id="12" name="CuadroTexto 11"/>
          <p:cNvSpPr txBox="1"/>
          <p:nvPr/>
        </p:nvSpPr>
        <p:spPr>
          <a:xfrm>
            <a:off x="9429596" y="6800170"/>
            <a:ext cx="631904" cy="415498"/>
          </a:xfrm>
          <a:prstGeom prst="rect">
            <a:avLst/>
          </a:prstGeom>
          <a:noFill/>
        </p:spPr>
        <p:txBody>
          <a:bodyPr wrap="none" rtlCol="0">
            <a:spAutoFit/>
          </a:bodyPr>
          <a:lstStyle/>
          <a:p>
            <a:r>
              <a:rPr lang="es-MX" sz="2100" dirty="0">
                <a:solidFill>
                  <a:schemeClr val="accent6">
                    <a:lumMod val="75000"/>
                  </a:schemeClr>
                </a:solidFill>
              </a:rPr>
              <a:t>100</a:t>
            </a:r>
          </a:p>
        </p:txBody>
      </p:sp>
      <p:sp>
        <p:nvSpPr>
          <p:cNvPr id="13" name="CuadroTexto 12"/>
          <p:cNvSpPr txBox="1"/>
          <p:nvPr/>
        </p:nvSpPr>
        <p:spPr>
          <a:xfrm>
            <a:off x="9030442" y="8663926"/>
            <a:ext cx="631904" cy="415498"/>
          </a:xfrm>
          <a:prstGeom prst="rect">
            <a:avLst/>
          </a:prstGeom>
          <a:noFill/>
        </p:spPr>
        <p:txBody>
          <a:bodyPr wrap="none" rtlCol="0">
            <a:spAutoFit/>
          </a:bodyPr>
          <a:lstStyle/>
          <a:p>
            <a:r>
              <a:rPr lang="es-MX" sz="2100" dirty="0">
                <a:solidFill>
                  <a:schemeClr val="accent6">
                    <a:lumMod val="75000"/>
                  </a:schemeClr>
                </a:solidFill>
              </a:rPr>
              <a:t>100</a:t>
            </a:r>
          </a:p>
        </p:txBody>
      </p:sp>
      <p:sp>
        <p:nvSpPr>
          <p:cNvPr id="14" name="CuadroTexto 13"/>
          <p:cNvSpPr txBox="1"/>
          <p:nvPr/>
        </p:nvSpPr>
        <p:spPr>
          <a:xfrm>
            <a:off x="6893062" y="9493460"/>
            <a:ext cx="631904" cy="415498"/>
          </a:xfrm>
          <a:prstGeom prst="rect">
            <a:avLst/>
          </a:prstGeom>
          <a:noFill/>
        </p:spPr>
        <p:txBody>
          <a:bodyPr wrap="none" rtlCol="0">
            <a:spAutoFit/>
          </a:bodyPr>
          <a:lstStyle/>
          <a:p>
            <a:r>
              <a:rPr lang="es-MX" sz="2100" dirty="0">
                <a:solidFill>
                  <a:schemeClr val="accent6">
                    <a:lumMod val="75000"/>
                  </a:schemeClr>
                </a:solidFill>
              </a:rPr>
              <a:t>100</a:t>
            </a:r>
          </a:p>
        </p:txBody>
      </p:sp>
      <p:sp>
        <p:nvSpPr>
          <p:cNvPr id="15" name="CuadroTexto 14"/>
          <p:cNvSpPr txBox="1"/>
          <p:nvPr/>
        </p:nvSpPr>
        <p:spPr>
          <a:xfrm>
            <a:off x="5041216" y="9755070"/>
            <a:ext cx="631904" cy="415498"/>
          </a:xfrm>
          <a:prstGeom prst="rect">
            <a:avLst/>
          </a:prstGeom>
          <a:noFill/>
        </p:spPr>
        <p:txBody>
          <a:bodyPr wrap="none" rtlCol="0">
            <a:spAutoFit/>
          </a:bodyPr>
          <a:lstStyle/>
          <a:p>
            <a:r>
              <a:rPr lang="es-MX" sz="2100" dirty="0">
                <a:solidFill>
                  <a:schemeClr val="accent6">
                    <a:lumMod val="75000"/>
                  </a:schemeClr>
                </a:solidFill>
              </a:rPr>
              <a:t>100</a:t>
            </a:r>
          </a:p>
        </p:txBody>
      </p:sp>
      <p:sp>
        <p:nvSpPr>
          <p:cNvPr id="17" name="Rectángulo 16"/>
          <p:cNvSpPr/>
          <p:nvPr/>
        </p:nvSpPr>
        <p:spPr>
          <a:xfrm>
            <a:off x="13828166" y="5128594"/>
            <a:ext cx="4034968" cy="461808"/>
          </a:xfrm>
          <a:prstGeom prst="rect">
            <a:avLst/>
          </a:prstGeom>
          <a:noFill/>
          <a:ln w="38100" cmpd="sng">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MX" sz="6000"/>
          </a:p>
        </p:txBody>
      </p:sp>
      <p:grpSp>
        <p:nvGrpSpPr>
          <p:cNvPr id="31" name="Agrupar 30"/>
          <p:cNvGrpSpPr/>
          <p:nvPr/>
        </p:nvGrpSpPr>
        <p:grpSpPr>
          <a:xfrm>
            <a:off x="4878453" y="2535659"/>
            <a:ext cx="2642096" cy="1172894"/>
            <a:chOff x="915226" y="1267829"/>
            <a:chExt cx="1321048" cy="586447"/>
          </a:xfrm>
        </p:grpSpPr>
        <p:sp>
          <p:nvSpPr>
            <p:cNvPr id="18" name="CuadroTexto 17"/>
            <p:cNvSpPr txBox="1"/>
            <p:nvPr/>
          </p:nvSpPr>
          <p:spPr>
            <a:xfrm rot="19374959">
              <a:off x="915226" y="1413768"/>
              <a:ext cx="315952" cy="207749"/>
            </a:xfrm>
            <a:prstGeom prst="rect">
              <a:avLst/>
            </a:prstGeom>
            <a:noFill/>
          </p:spPr>
          <p:txBody>
            <a:bodyPr wrap="none" rtlCol="0">
              <a:spAutoFit/>
            </a:bodyPr>
            <a:lstStyle/>
            <a:p>
              <a:r>
                <a:rPr lang="es-MX" sz="2100" dirty="0">
                  <a:solidFill>
                    <a:schemeClr val="accent6">
                      <a:lumMod val="75000"/>
                    </a:schemeClr>
                  </a:solidFill>
                </a:rPr>
                <a:t>100</a:t>
              </a:r>
            </a:p>
          </p:txBody>
        </p:sp>
        <p:sp>
          <p:nvSpPr>
            <p:cNvPr id="19" name="CuadroTexto 18"/>
            <p:cNvSpPr txBox="1"/>
            <p:nvPr/>
          </p:nvSpPr>
          <p:spPr>
            <a:xfrm rot="20947280">
              <a:off x="1212237" y="1267829"/>
              <a:ext cx="315952" cy="207749"/>
            </a:xfrm>
            <a:prstGeom prst="rect">
              <a:avLst/>
            </a:prstGeom>
            <a:noFill/>
          </p:spPr>
          <p:txBody>
            <a:bodyPr wrap="none" rtlCol="0">
              <a:spAutoFit/>
            </a:bodyPr>
            <a:lstStyle/>
            <a:p>
              <a:r>
                <a:rPr lang="es-MX" sz="2100" dirty="0">
                  <a:solidFill>
                    <a:schemeClr val="accent6">
                      <a:lumMod val="75000"/>
                    </a:schemeClr>
                  </a:solidFill>
                </a:rPr>
                <a:t>100</a:t>
              </a:r>
            </a:p>
          </p:txBody>
        </p:sp>
        <p:sp>
          <p:nvSpPr>
            <p:cNvPr id="20" name="CuadroTexto 19"/>
            <p:cNvSpPr txBox="1"/>
            <p:nvPr/>
          </p:nvSpPr>
          <p:spPr>
            <a:xfrm rot="1230864">
              <a:off x="1560827" y="1282042"/>
              <a:ext cx="315952" cy="207749"/>
            </a:xfrm>
            <a:prstGeom prst="rect">
              <a:avLst/>
            </a:prstGeom>
            <a:noFill/>
          </p:spPr>
          <p:txBody>
            <a:bodyPr wrap="none" rtlCol="0">
              <a:spAutoFit/>
            </a:bodyPr>
            <a:lstStyle/>
            <a:p>
              <a:r>
                <a:rPr lang="es-MX" sz="2100" dirty="0">
                  <a:solidFill>
                    <a:schemeClr val="accent6">
                      <a:lumMod val="75000"/>
                    </a:schemeClr>
                  </a:solidFill>
                </a:rPr>
                <a:t>100</a:t>
              </a:r>
            </a:p>
          </p:txBody>
        </p:sp>
        <p:sp>
          <p:nvSpPr>
            <p:cNvPr id="21" name="CuadroTexto 20"/>
            <p:cNvSpPr txBox="1"/>
            <p:nvPr/>
          </p:nvSpPr>
          <p:spPr>
            <a:xfrm rot="2401841">
              <a:off x="1803793" y="1403569"/>
              <a:ext cx="315952" cy="207749"/>
            </a:xfrm>
            <a:prstGeom prst="rect">
              <a:avLst/>
            </a:prstGeom>
            <a:noFill/>
          </p:spPr>
          <p:txBody>
            <a:bodyPr wrap="none" rtlCol="0">
              <a:spAutoFit/>
            </a:bodyPr>
            <a:lstStyle/>
            <a:p>
              <a:r>
                <a:rPr lang="es-MX" sz="2100" dirty="0">
                  <a:solidFill>
                    <a:schemeClr val="accent6">
                      <a:lumMod val="75000"/>
                    </a:schemeClr>
                  </a:solidFill>
                </a:rPr>
                <a:t>100</a:t>
              </a:r>
            </a:p>
          </p:txBody>
        </p:sp>
        <p:sp>
          <p:nvSpPr>
            <p:cNvPr id="22" name="CuadroTexto 21"/>
            <p:cNvSpPr txBox="1"/>
            <p:nvPr/>
          </p:nvSpPr>
          <p:spPr>
            <a:xfrm rot="3597618">
              <a:off x="1974424" y="1592425"/>
              <a:ext cx="315952" cy="207749"/>
            </a:xfrm>
            <a:prstGeom prst="rect">
              <a:avLst/>
            </a:prstGeom>
            <a:noFill/>
          </p:spPr>
          <p:txBody>
            <a:bodyPr wrap="none" rtlCol="0">
              <a:spAutoFit/>
            </a:bodyPr>
            <a:lstStyle/>
            <a:p>
              <a:r>
                <a:rPr lang="es-MX" sz="2100" dirty="0">
                  <a:solidFill>
                    <a:schemeClr val="accent6">
                      <a:lumMod val="75000"/>
                    </a:schemeClr>
                  </a:solidFill>
                </a:rPr>
                <a:t>100</a:t>
              </a:r>
            </a:p>
          </p:txBody>
        </p:sp>
      </p:grpSp>
      <p:sp>
        <p:nvSpPr>
          <p:cNvPr id="23" name="CuadroTexto 22"/>
          <p:cNvSpPr txBox="1"/>
          <p:nvPr/>
        </p:nvSpPr>
        <p:spPr>
          <a:xfrm rot="4624608">
            <a:off x="7231446" y="3636103"/>
            <a:ext cx="631904" cy="415498"/>
          </a:xfrm>
          <a:prstGeom prst="rect">
            <a:avLst/>
          </a:prstGeom>
          <a:noFill/>
        </p:spPr>
        <p:txBody>
          <a:bodyPr wrap="none" rtlCol="0">
            <a:spAutoFit/>
          </a:bodyPr>
          <a:lstStyle/>
          <a:p>
            <a:r>
              <a:rPr lang="es-MX" sz="2100" dirty="0">
                <a:solidFill>
                  <a:schemeClr val="accent6">
                    <a:lumMod val="75000"/>
                  </a:schemeClr>
                </a:solidFill>
              </a:rPr>
              <a:t>100</a:t>
            </a:r>
          </a:p>
        </p:txBody>
      </p:sp>
      <p:sp>
        <p:nvSpPr>
          <p:cNvPr id="24" name="CuadroTexto 23"/>
          <p:cNvSpPr txBox="1"/>
          <p:nvPr/>
        </p:nvSpPr>
        <p:spPr>
          <a:xfrm rot="20971489">
            <a:off x="9970946" y="4804497"/>
            <a:ext cx="631904" cy="415498"/>
          </a:xfrm>
          <a:prstGeom prst="rect">
            <a:avLst/>
          </a:prstGeom>
          <a:noFill/>
        </p:spPr>
        <p:txBody>
          <a:bodyPr wrap="none" rtlCol="0">
            <a:spAutoFit/>
          </a:bodyPr>
          <a:lstStyle/>
          <a:p>
            <a:r>
              <a:rPr lang="es-MX" sz="2100" dirty="0">
                <a:solidFill>
                  <a:schemeClr val="accent6">
                    <a:lumMod val="75000"/>
                  </a:schemeClr>
                </a:solidFill>
              </a:rPr>
              <a:t>100</a:t>
            </a:r>
          </a:p>
        </p:txBody>
      </p:sp>
      <p:sp>
        <p:nvSpPr>
          <p:cNvPr id="25" name="CuadroTexto 24"/>
          <p:cNvSpPr txBox="1"/>
          <p:nvPr/>
        </p:nvSpPr>
        <p:spPr>
          <a:xfrm rot="943810">
            <a:off x="10632784" y="4809595"/>
            <a:ext cx="631904" cy="415498"/>
          </a:xfrm>
          <a:prstGeom prst="rect">
            <a:avLst/>
          </a:prstGeom>
          <a:noFill/>
        </p:spPr>
        <p:txBody>
          <a:bodyPr wrap="none" rtlCol="0">
            <a:spAutoFit/>
          </a:bodyPr>
          <a:lstStyle/>
          <a:p>
            <a:r>
              <a:rPr lang="es-MX" sz="2100" dirty="0">
                <a:solidFill>
                  <a:schemeClr val="accent6">
                    <a:lumMod val="75000"/>
                  </a:schemeClr>
                </a:solidFill>
              </a:rPr>
              <a:t>100</a:t>
            </a:r>
          </a:p>
        </p:txBody>
      </p:sp>
      <p:sp>
        <p:nvSpPr>
          <p:cNvPr id="26" name="CuadroTexto 25"/>
          <p:cNvSpPr txBox="1"/>
          <p:nvPr/>
        </p:nvSpPr>
        <p:spPr>
          <a:xfrm rot="2827394">
            <a:off x="11243390" y="5147275"/>
            <a:ext cx="631904" cy="415498"/>
          </a:xfrm>
          <a:prstGeom prst="rect">
            <a:avLst/>
          </a:prstGeom>
          <a:noFill/>
        </p:spPr>
        <p:txBody>
          <a:bodyPr wrap="none" rtlCol="0">
            <a:spAutoFit/>
          </a:bodyPr>
          <a:lstStyle/>
          <a:p>
            <a:r>
              <a:rPr lang="es-MX" sz="2100" dirty="0">
                <a:solidFill>
                  <a:schemeClr val="accent6">
                    <a:lumMod val="75000"/>
                  </a:schemeClr>
                </a:solidFill>
              </a:rPr>
              <a:t>100</a:t>
            </a:r>
          </a:p>
        </p:txBody>
      </p:sp>
      <p:sp>
        <p:nvSpPr>
          <p:cNvPr id="27" name="CuadroTexto 26"/>
          <p:cNvSpPr txBox="1"/>
          <p:nvPr/>
        </p:nvSpPr>
        <p:spPr>
          <a:xfrm rot="5400000">
            <a:off x="11831744" y="6151581"/>
            <a:ext cx="631904" cy="415498"/>
          </a:xfrm>
          <a:prstGeom prst="rect">
            <a:avLst/>
          </a:prstGeom>
          <a:noFill/>
        </p:spPr>
        <p:txBody>
          <a:bodyPr wrap="none" rtlCol="0">
            <a:spAutoFit/>
          </a:bodyPr>
          <a:lstStyle/>
          <a:p>
            <a:r>
              <a:rPr lang="es-MX" sz="2100" dirty="0">
                <a:solidFill>
                  <a:schemeClr val="accent6">
                    <a:lumMod val="75000"/>
                  </a:schemeClr>
                </a:solidFill>
              </a:rPr>
              <a:t>100</a:t>
            </a:r>
          </a:p>
        </p:txBody>
      </p:sp>
      <p:sp>
        <p:nvSpPr>
          <p:cNvPr id="28" name="CuadroTexto 27"/>
          <p:cNvSpPr txBox="1"/>
          <p:nvPr/>
        </p:nvSpPr>
        <p:spPr>
          <a:xfrm rot="5916759">
            <a:off x="11704932" y="6685933"/>
            <a:ext cx="631904" cy="415498"/>
          </a:xfrm>
          <a:prstGeom prst="rect">
            <a:avLst/>
          </a:prstGeom>
          <a:noFill/>
        </p:spPr>
        <p:txBody>
          <a:bodyPr wrap="none" rtlCol="0">
            <a:spAutoFit/>
          </a:bodyPr>
          <a:lstStyle/>
          <a:p>
            <a:r>
              <a:rPr lang="es-MX" sz="2100" dirty="0">
                <a:solidFill>
                  <a:schemeClr val="accent6">
                    <a:lumMod val="75000"/>
                  </a:schemeClr>
                </a:solidFill>
              </a:rPr>
              <a:t>100</a:t>
            </a:r>
          </a:p>
        </p:txBody>
      </p:sp>
      <p:sp>
        <p:nvSpPr>
          <p:cNvPr id="30" name="CuadroTexto 29"/>
          <p:cNvSpPr txBox="1"/>
          <p:nvPr/>
        </p:nvSpPr>
        <p:spPr>
          <a:xfrm rot="3913290">
            <a:off x="11696994" y="5563647"/>
            <a:ext cx="631904" cy="415498"/>
          </a:xfrm>
          <a:prstGeom prst="rect">
            <a:avLst/>
          </a:prstGeom>
          <a:noFill/>
        </p:spPr>
        <p:txBody>
          <a:bodyPr wrap="none" rtlCol="0">
            <a:spAutoFit/>
          </a:bodyPr>
          <a:lstStyle/>
          <a:p>
            <a:r>
              <a:rPr lang="es-MX" sz="2100" dirty="0">
                <a:solidFill>
                  <a:schemeClr val="accent6">
                    <a:lumMod val="75000"/>
                  </a:schemeClr>
                </a:solidFill>
              </a:rPr>
              <a:t>100</a:t>
            </a:r>
          </a:p>
        </p:txBody>
      </p:sp>
      <p:grpSp>
        <p:nvGrpSpPr>
          <p:cNvPr id="32" name="Agrupar 31"/>
          <p:cNvGrpSpPr/>
          <p:nvPr/>
        </p:nvGrpSpPr>
        <p:grpSpPr>
          <a:xfrm rot="3451834">
            <a:off x="10190655" y="7743790"/>
            <a:ext cx="2642096" cy="1172894"/>
            <a:chOff x="915226" y="1267828"/>
            <a:chExt cx="1321048" cy="586447"/>
          </a:xfrm>
        </p:grpSpPr>
        <p:sp>
          <p:nvSpPr>
            <p:cNvPr id="33" name="CuadroTexto 32"/>
            <p:cNvSpPr txBox="1"/>
            <p:nvPr/>
          </p:nvSpPr>
          <p:spPr>
            <a:xfrm rot="19374959">
              <a:off x="915226" y="1413767"/>
              <a:ext cx="315952" cy="207749"/>
            </a:xfrm>
            <a:prstGeom prst="rect">
              <a:avLst/>
            </a:prstGeom>
            <a:noFill/>
          </p:spPr>
          <p:txBody>
            <a:bodyPr wrap="none" rtlCol="0">
              <a:spAutoFit/>
            </a:bodyPr>
            <a:lstStyle/>
            <a:p>
              <a:r>
                <a:rPr lang="es-MX" sz="2100" dirty="0">
                  <a:solidFill>
                    <a:schemeClr val="accent6">
                      <a:lumMod val="75000"/>
                    </a:schemeClr>
                  </a:solidFill>
                </a:rPr>
                <a:t>100</a:t>
              </a:r>
            </a:p>
          </p:txBody>
        </p:sp>
        <p:sp>
          <p:nvSpPr>
            <p:cNvPr id="34" name="CuadroTexto 33"/>
            <p:cNvSpPr txBox="1"/>
            <p:nvPr/>
          </p:nvSpPr>
          <p:spPr>
            <a:xfrm rot="20947280">
              <a:off x="1212237" y="1267828"/>
              <a:ext cx="315952" cy="207749"/>
            </a:xfrm>
            <a:prstGeom prst="rect">
              <a:avLst/>
            </a:prstGeom>
            <a:noFill/>
          </p:spPr>
          <p:txBody>
            <a:bodyPr wrap="none" rtlCol="0">
              <a:spAutoFit/>
            </a:bodyPr>
            <a:lstStyle/>
            <a:p>
              <a:r>
                <a:rPr lang="es-MX" sz="2100" dirty="0">
                  <a:solidFill>
                    <a:schemeClr val="accent6">
                      <a:lumMod val="75000"/>
                    </a:schemeClr>
                  </a:solidFill>
                </a:rPr>
                <a:t>100</a:t>
              </a:r>
            </a:p>
          </p:txBody>
        </p:sp>
        <p:sp>
          <p:nvSpPr>
            <p:cNvPr id="35" name="CuadroTexto 34"/>
            <p:cNvSpPr txBox="1"/>
            <p:nvPr/>
          </p:nvSpPr>
          <p:spPr>
            <a:xfrm rot="1230864">
              <a:off x="1560826" y="1282042"/>
              <a:ext cx="315952" cy="207749"/>
            </a:xfrm>
            <a:prstGeom prst="rect">
              <a:avLst/>
            </a:prstGeom>
            <a:noFill/>
          </p:spPr>
          <p:txBody>
            <a:bodyPr wrap="none" rtlCol="0">
              <a:spAutoFit/>
            </a:bodyPr>
            <a:lstStyle/>
            <a:p>
              <a:r>
                <a:rPr lang="es-MX" sz="2100" dirty="0">
                  <a:solidFill>
                    <a:schemeClr val="accent6">
                      <a:lumMod val="75000"/>
                    </a:schemeClr>
                  </a:solidFill>
                </a:rPr>
                <a:t>100</a:t>
              </a:r>
            </a:p>
          </p:txBody>
        </p:sp>
        <p:sp>
          <p:nvSpPr>
            <p:cNvPr id="36" name="CuadroTexto 35"/>
            <p:cNvSpPr txBox="1"/>
            <p:nvPr/>
          </p:nvSpPr>
          <p:spPr>
            <a:xfrm rot="2401841">
              <a:off x="1803793" y="1403568"/>
              <a:ext cx="315952" cy="207749"/>
            </a:xfrm>
            <a:prstGeom prst="rect">
              <a:avLst/>
            </a:prstGeom>
            <a:noFill/>
          </p:spPr>
          <p:txBody>
            <a:bodyPr wrap="none" rtlCol="0">
              <a:spAutoFit/>
            </a:bodyPr>
            <a:lstStyle/>
            <a:p>
              <a:r>
                <a:rPr lang="es-MX" sz="2100" dirty="0">
                  <a:solidFill>
                    <a:schemeClr val="accent6">
                      <a:lumMod val="75000"/>
                    </a:schemeClr>
                  </a:solidFill>
                </a:rPr>
                <a:t>100</a:t>
              </a:r>
            </a:p>
          </p:txBody>
        </p:sp>
        <p:sp>
          <p:nvSpPr>
            <p:cNvPr id="37" name="CuadroTexto 36"/>
            <p:cNvSpPr txBox="1"/>
            <p:nvPr/>
          </p:nvSpPr>
          <p:spPr>
            <a:xfrm rot="3597618">
              <a:off x="1974424" y="1592424"/>
              <a:ext cx="315952" cy="207749"/>
            </a:xfrm>
            <a:prstGeom prst="rect">
              <a:avLst/>
            </a:prstGeom>
            <a:noFill/>
          </p:spPr>
          <p:txBody>
            <a:bodyPr wrap="none" rtlCol="0">
              <a:spAutoFit/>
            </a:bodyPr>
            <a:lstStyle/>
            <a:p>
              <a:r>
                <a:rPr lang="es-MX" sz="2100" dirty="0">
                  <a:solidFill>
                    <a:schemeClr val="accent6">
                      <a:lumMod val="75000"/>
                    </a:schemeClr>
                  </a:solidFill>
                </a:rPr>
                <a:t>100</a:t>
              </a:r>
            </a:p>
          </p:txBody>
        </p:sp>
      </p:grpSp>
      <p:grpSp>
        <p:nvGrpSpPr>
          <p:cNvPr id="38" name="Agrupar 37"/>
          <p:cNvGrpSpPr/>
          <p:nvPr/>
        </p:nvGrpSpPr>
        <p:grpSpPr>
          <a:xfrm rot="8556673">
            <a:off x="7339581" y="10342767"/>
            <a:ext cx="2642096" cy="1172896"/>
            <a:chOff x="915225" y="1267828"/>
            <a:chExt cx="1321048" cy="586448"/>
          </a:xfrm>
        </p:grpSpPr>
        <p:sp>
          <p:nvSpPr>
            <p:cNvPr id="39" name="CuadroTexto 38"/>
            <p:cNvSpPr txBox="1"/>
            <p:nvPr/>
          </p:nvSpPr>
          <p:spPr>
            <a:xfrm rot="19374959">
              <a:off x="915225" y="1413768"/>
              <a:ext cx="315952" cy="207749"/>
            </a:xfrm>
            <a:prstGeom prst="rect">
              <a:avLst/>
            </a:prstGeom>
            <a:noFill/>
          </p:spPr>
          <p:txBody>
            <a:bodyPr wrap="none" rtlCol="0">
              <a:spAutoFit/>
            </a:bodyPr>
            <a:lstStyle/>
            <a:p>
              <a:r>
                <a:rPr lang="es-MX" sz="2100" dirty="0">
                  <a:solidFill>
                    <a:schemeClr val="accent6">
                      <a:lumMod val="75000"/>
                    </a:schemeClr>
                  </a:solidFill>
                </a:rPr>
                <a:t>100</a:t>
              </a:r>
            </a:p>
          </p:txBody>
        </p:sp>
        <p:sp>
          <p:nvSpPr>
            <p:cNvPr id="40" name="CuadroTexto 39"/>
            <p:cNvSpPr txBox="1"/>
            <p:nvPr/>
          </p:nvSpPr>
          <p:spPr>
            <a:xfrm rot="20947280">
              <a:off x="1212236" y="1267828"/>
              <a:ext cx="315952" cy="207749"/>
            </a:xfrm>
            <a:prstGeom prst="rect">
              <a:avLst/>
            </a:prstGeom>
            <a:noFill/>
          </p:spPr>
          <p:txBody>
            <a:bodyPr wrap="none" rtlCol="0">
              <a:spAutoFit/>
            </a:bodyPr>
            <a:lstStyle/>
            <a:p>
              <a:r>
                <a:rPr lang="es-MX" sz="2100" dirty="0">
                  <a:solidFill>
                    <a:schemeClr val="accent6">
                      <a:lumMod val="75000"/>
                    </a:schemeClr>
                  </a:solidFill>
                </a:rPr>
                <a:t>100</a:t>
              </a:r>
            </a:p>
          </p:txBody>
        </p:sp>
        <p:sp>
          <p:nvSpPr>
            <p:cNvPr id="41" name="CuadroTexto 40"/>
            <p:cNvSpPr txBox="1"/>
            <p:nvPr/>
          </p:nvSpPr>
          <p:spPr>
            <a:xfrm rot="1230864">
              <a:off x="1560826" y="1282042"/>
              <a:ext cx="315952" cy="207749"/>
            </a:xfrm>
            <a:prstGeom prst="rect">
              <a:avLst/>
            </a:prstGeom>
            <a:noFill/>
          </p:spPr>
          <p:txBody>
            <a:bodyPr wrap="none" rtlCol="0">
              <a:spAutoFit/>
            </a:bodyPr>
            <a:lstStyle/>
            <a:p>
              <a:r>
                <a:rPr lang="es-MX" sz="2100" dirty="0">
                  <a:solidFill>
                    <a:schemeClr val="accent6">
                      <a:lumMod val="75000"/>
                    </a:schemeClr>
                  </a:solidFill>
                </a:rPr>
                <a:t>100</a:t>
              </a:r>
            </a:p>
          </p:txBody>
        </p:sp>
        <p:sp>
          <p:nvSpPr>
            <p:cNvPr id="42" name="CuadroTexto 41"/>
            <p:cNvSpPr txBox="1"/>
            <p:nvPr/>
          </p:nvSpPr>
          <p:spPr>
            <a:xfrm rot="2401841">
              <a:off x="1803792" y="1403568"/>
              <a:ext cx="315952" cy="207749"/>
            </a:xfrm>
            <a:prstGeom prst="rect">
              <a:avLst/>
            </a:prstGeom>
            <a:noFill/>
          </p:spPr>
          <p:txBody>
            <a:bodyPr wrap="none" rtlCol="0">
              <a:spAutoFit/>
            </a:bodyPr>
            <a:lstStyle/>
            <a:p>
              <a:r>
                <a:rPr lang="es-MX" sz="2100" dirty="0">
                  <a:solidFill>
                    <a:schemeClr val="accent6">
                      <a:lumMod val="75000"/>
                    </a:schemeClr>
                  </a:solidFill>
                </a:rPr>
                <a:t>100</a:t>
              </a:r>
            </a:p>
          </p:txBody>
        </p:sp>
        <p:sp>
          <p:nvSpPr>
            <p:cNvPr id="43" name="CuadroTexto 42"/>
            <p:cNvSpPr txBox="1"/>
            <p:nvPr/>
          </p:nvSpPr>
          <p:spPr>
            <a:xfrm rot="3597618">
              <a:off x="1974423" y="1592425"/>
              <a:ext cx="315952" cy="207749"/>
            </a:xfrm>
            <a:prstGeom prst="rect">
              <a:avLst/>
            </a:prstGeom>
            <a:noFill/>
          </p:spPr>
          <p:txBody>
            <a:bodyPr wrap="none" rtlCol="0">
              <a:spAutoFit/>
            </a:bodyPr>
            <a:lstStyle/>
            <a:p>
              <a:r>
                <a:rPr lang="es-MX" sz="2100" dirty="0">
                  <a:solidFill>
                    <a:schemeClr val="accent6">
                      <a:lumMod val="75000"/>
                    </a:schemeClr>
                  </a:solidFill>
                </a:rPr>
                <a:t>100</a:t>
              </a:r>
            </a:p>
          </p:txBody>
        </p:sp>
      </p:grpSp>
      <p:grpSp>
        <p:nvGrpSpPr>
          <p:cNvPr id="44" name="Agrupar 43"/>
          <p:cNvGrpSpPr/>
          <p:nvPr/>
        </p:nvGrpSpPr>
        <p:grpSpPr>
          <a:xfrm rot="9800833">
            <a:off x="4930039" y="11234342"/>
            <a:ext cx="2642096" cy="1172894"/>
            <a:chOff x="915225" y="1267829"/>
            <a:chExt cx="1321048" cy="586447"/>
          </a:xfrm>
        </p:grpSpPr>
        <p:sp>
          <p:nvSpPr>
            <p:cNvPr id="45" name="CuadroTexto 44"/>
            <p:cNvSpPr txBox="1"/>
            <p:nvPr/>
          </p:nvSpPr>
          <p:spPr>
            <a:xfrm rot="19374959">
              <a:off x="915225" y="1413768"/>
              <a:ext cx="315952" cy="207749"/>
            </a:xfrm>
            <a:prstGeom prst="rect">
              <a:avLst/>
            </a:prstGeom>
            <a:noFill/>
          </p:spPr>
          <p:txBody>
            <a:bodyPr wrap="none" rtlCol="0">
              <a:spAutoFit/>
            </a:bodyPr>
            <a:lstStyle/>
            <a:p>
              <a:r>
                <a:rPr lang="es-MX" sz="2100" dirty="0">
                  <a:solidFill>
                    <a:schemeClr val="accent6">
                      <a:lumMod val="75000"/>
                    </a:schemeClr>
                  </a:solidFill>
                </a:rPr>
                <a:t>100</a:t>
              </a:r>
            </a:p>
          </p:txBody>
        </p:sp>
        <p:sp>
          <p:nvSpPr>
            <p:cNvPr id="46" name="CuadroTexto 45"/>
            <p:cNvSpPr txBox="1"/>
            <p:nvPr/>
          </p:nvSpPr>
          <p:spPr>
            <a:xfrm rot="20947280">
              <a:off x="1212236" y="1267829"/>
              <a:ext cx="315952" cy="207749"/>
            </a:xfrm>
            <a:prstGeom prst="rect">
              <a:avLst/>
            </a:prstGeom>
            <a:noFill/>
          </p:spPr>
          <p:txBody>
            <a:bodyPr wrap="none" rtlCol="0">
              <a:spAutoFit/>
            </a:bodyPr>
            <a:lstStyle/>
            <a:p>
              <a:r>
                <a:rPr lang="es-MX" sz="2100" dirty="0">
                  <a:solidFill>
                    <a:schemeClr val="accent6">
                      <a:lumMod val="75000"/>
                    </a:schemeClr>
                  </a:solidFill>
                </a:rPr>
                <a:t>100</a:t>
              </a:r>
            </a:p>
          </p:txBody>
        </p:sp>
        <p:sp>
          <p:nvSpPr>
            <p:cNvPr id="47" name="CuadroTexto 46"/>
            <p:cNvSpPr txBox="1"/>
            <p:nvPr/>
          </p:nvSpPr>
          <p:spPr>
            <a:xfrm rot="1230864">
              <a:off x="1560826" y="1282042"/>
              <a:ext cx="315952" cy="207749"/>
            </a:xfrm>
            <a:prstGeom prst="rect">
              <a:avLst/>
            </a:prstGeom>
            <a:noFill/>
          </p:spPr>
          <p:txBody>
            <a:bodyPr wrap="none" rtlCol="0">
              <a:spAutoFit/>
            </a:bodyPr>
            <a:lstStyle/>
            <a:p>
              <a:r>
                <a:rPr lang="es-MX" sz="2100" dirty="0">
                  <a:solidFill>
                    <a:schemeClr val="accent6">
                      <a:lumMod val="75000"/>
                    </a:schemeClr>
                  </a:solidFill>
                </a:rPr>
                <a:t>100</a:t>
              </a:r>
            </a:p>
          </p:txBody>
        </p:sp>
        <p:sp>
          <p:nvSpPr>
            <p:cNvPr id="48" name="CuadroTexto 47"/>
            <p:cNvSpPr txBox="1"/>
            <p:nvPr/>
          </p:nvSpPr>
          <p:spPr>
            <a:xfrm rot="2401841">
              <a:off x="1803792" y="1403568"/>
              <a:ext cx="315952" cy="207749"/>
            </a:xfrm>
            <a:prstGeom prst="rect">
              <a:avLst/>
            </a:prstGeom>
            <a:noFill/>
          </p:spPr>
          <p:txBody>
            <a:bodyPr wrap="none" rtlCol="0">
              <a:spAutoFit/>
            </a:bodyPr>
            <a:lstStyle/>
            <a:p>
              <a:r>
                <a:rPr lang="es-MX" sz="2100" dirty="0">
                  <a:solidFill>
                    <a:schemeClr val="accent6">
                      <a:lumMod val="75000"/>
                    </a:schemeClr>
                  </a:solidFill>
                </a:rPr>
                <a:t>100</a:t>
              </a:r>
            </a:p>
          </p:txBody>
        </p:sp>
        <p:sp>
          <p:nvSpPr>
            <p:cNvPr id="49" name="CuadroTexto 48"/>
            <p:cNvSpPr txBox="1"/>
            <p:nvPr/>
          </p:nvSpPr>
          <p:spPr>
            <a:xfrm rot="3597618">
              <a:off x="1974423" y="1592425"/>
              <a:ext cx="315952" cy="207749"/>
            </a:xfrm>
            <a:prstGeom prst="rect">
              <a:avLst/>
            </a:prstGeom>
            <a:noFill/>
          </p:spPr>
          <p:txBody>
            <a:bodyPr wrap="none" rtlCol="0">
              <a:spAutoFit/>
            </a:bodyPr>
            <a:lstStyle/>
            <a:p>
              <a:r>
                <a:rPr lang="es-MX" sz="2100" dirty="0">
                  <a:solidFill>
                    <a:schemeClr val="accent6">
                      <a:lumMod val="75000"/>
                    </a:schemeClr>
                  </a:solidFill>
                </a:rPr>
                <a:t>100</a:t>
              </a:r>
            </a:p>
          </p:txBody>
        </p:sp>
      </p:grpSp>
      <p:grpSp>
        <p:nvGrpSpPr>
          <p:cNvPr id="50" name="Agrupar 49"/>
          <p:cNvGrpSpPr/>
          <p:nvPr/>
        </p:nvGrpSpPr>
        <p:grpSpPr>
          <a:xfrm rot="2569917">
            <a:off x="7697439" y="3815726"/>
            <a:ext cx="2642096" cy="1172898"/>
            <a:chOff x="915226" y="1267827"/>
            <a:chExt cx="1321048" cy="586449"/>
          </a:xfrm>
        </p:grpSpPr>
        <p:sp>
          <p:nvSpPr>
            <p:cNvPr id="51" name="CuadroTexto 50"/>
            <p:cNvSpPr txBox="1"/>
            <p:nvPr/>
          </p:nvSpPr>
          <p:spPr>
            <a:xfrm rot="19374959">
              <a:off x="915226" y="1413766"/>
              <a:ext cx="315952" cy="207749"/>
            </a:xfrm>
            <a:prstGeom prst="rect">
              <a:avLst/>
            </a:prstGeom>
            <a:noFill/>
          </p:spPr>
          <p:txBody>
            <a:bodyPr wrap="none" rtlCol="0">
              <a:spAutoFit/>
            </a:bodyPr>
            <a:lstStyle/>
            <a:p>
              <a:r>
                <a:rPr lang="es-MX" sz="2100" dirty="0">
                  <a:solidFill>
                    <a:schemeClr val="accent6">
                      <a:lumMod val="75000"/>
                    </a:schemeClr>
                  </a:solidFill>
                </a:rPr>
                <a:t>100</a:t>
              </a:r>
            </a:p>
          </p:txBody>
        </p:sp>
        <p:sp>
          <p:nvSpPr>
            <p:cNvPr id="52" name="CuadroTexto 51"/>
            <p:cNvSpPr txBox="1"/>
            <p:nvPr/>
          </p:nvSpPr>
          <p:spPr>
            <a:xfrm rot="20947280">
              <a:off x="1212237" y="1267827"/>
              <a:ext cx="315952" cy="207749"/>
            </a:xfrm>
            <a:prstGeom prst="rect">
              <a:avLst/>
            </a:prstGeom>
            <a:noFill/>
          </p:spPr>
          <p:txBody>
            <a:bodyPr wrap="none" rtlCol="0">
              <a:spAutoFit/>
            </a:bodyPr>
            <a:lstStyle/>
            <a:p>
              <a:r>
                <a:rPr lang="es-MX" sz="2100" dirty="0">
                  <a:solidFill>
                    <a:schemeClr val="accent6">
                      <a:lumMod val="75000"/>
                    </a:schemeClr>
                  </a:solidFill>
                </a:rPr>
                <a:t>100</a:t>
              </a:r>
            </a:p>
          </p:txBody>
        </p:sp>
        <p:sp>
          <p:nvSpPr>
            <p:cNvPr id="53" name="CuadroTexto 52"/>
            <p:cNvSpPr txBox="1"/>
            <p:nvPr/>
          </p:nvSpPr>
          <p:spPr>
            <a:xfrm rot="1230864">
              <a:off x="1560827" y="1282041"/>
              <a:ext cx="315952" cy="207749"/>
            </a:xfrm>
            <a:prstGeom prst="rect">
              <a:avLst/>
            </a:prstGeom>
            <a:noFill/>
          </p:spPr>
          <p:txBody>
            <a:bodyPr wrap="none" rtlCol="0">
              <a:spAutoFit/>
            </a:bodyPr>
            <a:lstStyle/>
            <a:p>
              <a:r>
                <a:rPr lang="es-MX" sz="2100" dirty="0">
                  <a:solidFill>
                    <a:schemeClr val="accent6">
                      <a:lumMod val="75000"/>
                    </a:schemeClr>
                  </a:solidFill>
                </a:rPr>
                <a:t>100</a:t>
              </a:r>
            </a:p>
          </p:txBody>
        </p:sp>
        <p:sp>
          <p:nvSpPr>
            <p:cNvPr id="54" name="CuadroTexto 53"/>
            <p:cNvSpPr txBox="1"/>
            <p:nvPr/>
          </p:nvSpPr>
          <p:spPr>
            <a:xfrm rot="2401841">
              <a:off x="1803792" y="1403569"/>
              <a:ext cx="315952" cy="207749"/>
            </a:xfrm>
            <a:prstGeom prst="rect">
              <a:avLst/>
            </a:prstGeom>
            <a:noFill/>
          </p:spPr>
          <p:txBody>
            <a:bodyPr wrap="none" rtlCol="0">
              <a:spAutoFit/>
            </a:bodyPr>
            <a:lstStyle/>
            <a:p>
              <a:r>
                <a:rPr lang="es-MX" sz="2100" dirty="0">
                  <a:solidFill>
                    <a:schemeClr val="accent6">
                      <a:lumMod val="75000"/>
                    </a:schemeClr>
                  </a:solidFill>
                </a:rPr>
                <a:t>100</a:t>
              </a:r>
            </a:p>
          </p:txBody>
        </p:sp>
        <p:sp>
          <p:nvSpPr>
            <p:cNvPr id="55" name="CuadroTexto 54"/>
            <p:cNvSpPr txBox="1"/>
            <p:nvPr/>
          </p:nvSpPr>
          <p:spPr>
            <a:xfrm rot="3597618">
              <a:off x="1974424" y="1592425"/>
              <a:ext cx="315952" cy="207749"/>
            </a:xfrm>
            <a:prstGeom prst="rect">
              <a:avLst/>
            </a:prstGeom>
            <a:noFill/>
          </p:spPr>
          <p:txBody>
            <a:bodyPr wrap="none" rtlCol="0">
              <a:spAutoFit/>
            </a:bodyPr>
            <a:lstStyle/>
            <a:p>
              <a:r>
                <a:rPr lang="es-MX" sz="2100" dirty="0">
                  <a:solidFill>
                    <a:schemeClr val="accent6">
                      <a:lumMod val="75000"/>
                    </a:schemeClr>
                  </a:solidFill>
                </a:rPr>
                <a:t>100</a:t>
              </a:r>
            </a:p>
          </p:txBody>
        </p:sp>
      </p:grpSp>
      <p:sp>
        <p:nvSpPr>
          <p:cNvPr id="56" name="CuadroTexto 55"/>
          <p:cNvSpPr txBox="1"/>
          <p:nvPr/>
        </p:nvSpPr>
        <p:spPr>
          <a:xfrm rot="20998482">
            <a:off x="7519584" y="3423001"/>
            <a:ext cx="631904" cy="415498"/>
          </a:xfrm>
          <a:prstGeom prst="rect">
            <a:avLst/>
          </a:prstGeom>
          <a:noFill/>
        </p:spPr>
        <p:txBody>
          <a:bodyPr wrap="none" rtlCol="0">
            <a:spAutoFit/>
          </a:bodyPr>
          <a:lstStyle/>
          <a:p>
            <a:r>
              <a:rPr lang="es-MX" sz="2100" dirty="0">
                <a:solidFill>
                  <a:schemeClr val="accent6">
                    <a:lumMod val="75000"/>
                  </a:schemeClr>
                </a:solidFill>
              </a:rPr>
              <a:t>100</a:t>
            </a:r>
          </a:p>
        </p:txBody>
      </p:sp>
      <p:sp>
        <p:nvSpPr>
          <p:cNvPr id="57" name="CuadroTexto 56"/>
          <p:cNvSpPr txBox="1"/>
          <p:nvPr/>
        </p:nvSpPr>
        <p:spPr>
          <a:xfrm rot="8616426">
            <a:off x="11238012" y="9671037"/>
            <a:ext cx="631904" cy="415498"/>
          </a:xfrm>
          <a:prstGeom prst="rect">
            <a:avLst/>
          </a:prstGeom>
          <a:noFill/>
        </p:spPr>
        <p:txBody>
          <a:bodyPr wrap="none" rtlCol="0">
            <a:spAutoFit/>
          </a:bodyPr>
          <a:lstStyle/>
          <a:p>
            <a:r>
              <a:rPr lang="es-MX" sz="2100" dirty="0">
                <a:solidFill>
                  <a:schemeClr val="accent6">
                    <a:lumMod val="75000"/>
                  </a:schemeClr>
                </a:solidFill>
              </a:rPr>
              <a:t>100</a:t>
            </a:r>
          </a:p>
        </p:txBody>
      </p:sp>
      <p:sp>
        <p:nvSpPr>
          <p:cNvPr id="58" name="CuadroTexto 57"/>
          <p:cNvSpPr txBox="1"/>
          <p:nvPr/>
        </p:nvSpPr>
        <p:spPr>
          <a:xfrm rot="5400000">
            <a:off x="9384662" y="9613413"/>
            <a:ext cx="631904" cy="415498"/>
          </a:xfrm>
          <a:prstGeom prst="rect">
            <a:avLst/>
          </a:prstGeom>
          <a:noFill/>
        </p:spPr>
        <p:txBody>
          <a:bodyPr wrap="none" rtlCol="0">
            <a:spAutoFit/>
          </a:bodyPr>
          <a:lstStyle/>
          <a:p>
            <a:r>
              <a:rPr lang="es-MX" sz="2100" dirty="0">
                <a:solidFill>
                  <a:schemeClr val="accent6">
                    <a:lumMod val="75000"/>
                  </a:schemeClr>
                </a:solidFill>
              </a:rPr>
              <a:t>100</a:t>
            </a:r>
          </a:p>
        </p:txBody>
      </p:sp>
      <p:sp>
        <p:nvSpPr>
          <p:cNvPr id="59" name="CuadroTexto 58"/>
          <p:cNvSpPr txBox="1"/>
          <p:nvPr/>
        </p:nvSpPr>
        <p:spPr>
          <a:xfrm rot="14127944">
            <a:off x="4450140" y="11287217"/>
            <a:ext cx="631904" cy="415498"/>
          </a:xfrm>
          <a:prstGeom prst="rect">
            <a:avLst/>
          </a:prstGeom>
          <a:noFill/>
        </p:spPr>
        <p:txBody>
          <a:bodyPr wrap="none" rtlCol="0">
            <a:spAutoFit/>
          </a:bodyPr>
          <a:lstStyle/>
          <a:p>
            <a:r>
              <a:rPr lang="es-MX" sz="2100" dirty="0">
                <a:solidFill>
                  <a:schemeClr val="accent6">
                    <a:lumMod val="75000"/>
                  </a:schemeClr>
                </a:solidFill>
              </a:rPr>
              <a:t>100</a:t>
            </a:r>
          </a:p>
        </p:txBody>
      </p:sp>
      <p:sp>
        <p:nvSpPr>
          <p:cNvPr id="60" name="CuadroTexto 59"/>
          <p:cNvSpPr txBox="1"/>
          <p:nvPr/>
        </p:nvSpPr>
        <p:spPr>
          <a:xfrm>
            <a:off x="6493906" y="8649034"/>
            <a:ext cx="631904" cy="415498"/>
          </a:xfrm>
          <a:prstGeom prst="rect">
            <a:avLst/>
          </a:prstGeom>
          <a:noFill/>
        </p:spPr>
        <p:txBody>
          <a:bodyPr wrap="none" rtlCol="0">
            <a:spAutoFit/>
          </a:bodyPr>
          <a:lstStyle/>
          <a:p>
            <a:r>
              <a:rPr lang="es-MX" sz="2100" dirty="0">
                <a:solidFill>
                  <a:schemeClr val="accent6">
                    <a:lumMod val="75000"/>
                  </a:schemeClr>
                </a:solidFill>
              </a:rPr>
              <a:t>100</a:t>
            </a:r>
          </a:p>
        </p:txBody>
      </p:sp>
      <p:sp>
        <p:nvSpPr>
          <p:cNvPr id="61" name="CuadroTexto 60"/>
          <p:cNvSpPr txBox="1"/>
          <p:nvPr/>
        </p:nvSpPr>
        <p:spPr>
          <a:xfrm>
            <a:off x="3624982" y="6894067"/>
            <a:ext cx="1556836" cy="830997"/>
          </a:xfrm>
          <a:prstGeom prst="rect">
            <a:avLst/>
          </a:prstGeom>
          <a:noFill/>
        </p:spPr>
        <p:txBody>
          <a:bodyPr wrap="none" rtlCol="0">
            <a:spAutoFit/>
          </a:bodyPr>
          <a:lstStyle/>
          <a:p>
            <a:r>
              <a:rPr lang="es-MX" sz="4800" dirty="0">
                <a:solidFill>
                  <a:schemeClr val="accent6">
                    <a:lumMod val="75000"/>
                  </a:schemeClr>
                </a:solidFill>
              </a:rPr>
              <a:t>4300</a:t>
            </a:r>
          </a:p>
        </p:txBody>
      </p:sp>
      <p:cxnSp>
        <p:nvCxnSpPr>
          <p:cNvPr id="63" name="Conector recto 62"/>
          <p:cNvCxnSpPr/>
          <p:nvPr/>
        </p:nvCxnSpPr>
        <p:spPr>
          <a:xfrm>
            <a:off x="18199503" y="11452510"/>
            <a:ext cx="1007182" cy="0"/>
          </a:xfrm>
          <a:prstGeom prst="line">
            <a:avLst/>
          </a:prstGeom>
          <a:ln>
            <a:solidFill>
              <a:srgbClr val="E46C0A"/>
            </a:solidFill>
          </a:ln>
        </p:spPr>
        <p:style>
          <a:lnRef idx="2">
            <a:schemeClr val="accent1"/>
          </a:lnRef>
          <a:fillRef idx="0">
            <a:schemeClr val="accent1"/>
          </a:fillRef>
          <a:effectRef idx="1">
            <a:schemeClr val="accent1"/>
          </a:effectRef>
          <a:fontRef idx="minor">
            <a:schemeClr val="tx1"/>
          </a:fontRef>
        </p:style>
      </p:cxnSp>
      <p:cxnSp>
        <p:nvCxnSpPr>
          <p:cNvPr id="64" name="Conector recto 63"/>
          <p:cNvCxnSpPr/>
          <p:nvPr/>
        </p:nvCxnSpPr>
        <p:spPr>
          <a:xfrm>
            <a:off x="12483451" y="11785102"/>
            <a:ext cx="2344190" cy="0"/>
          </a:xfrm>
          <a:prstGeom prst="line">
            <a:avLst/>
          </a:prstGeom>
          <a:ln>
            <a:solidFill>
              <a:srgbClr val="E46C0A"/>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7524745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edge">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3"/>
                                        </p:tgtEl>
                                        <p:attrNameLst>
                                          <p:attrName>style.visibility</p:attrName>
                                        </p:attrNameLst>
                                      </p:cBhvr>
                                      <p:to>
                                        <p:strVal val="visible"/>
                                      </p:to>
                                    </p:set>
                                    <p:animEffect transition="in" filter="barn(inVertical)">
                                      <p:cBhvr>
                                        <p:cTn id="12" dur="500"/>
                                        <p:tgtEl>
                                          <p:spTgt spid="63"/>
                                        </p:tgtEl>
                                      </p:cBhvr>
                                    </p:animEffect>
                                  </p:childTnLst>
                                </p:cTn>
                              </p:par>
                              <p:par>
                                <p:cTn id="13" presetID="16" presetClass="entr" presetSubtype="21" fill="hold" nodeType="withEffect">
                                  <p:stCondLst>
                                    <p:cond delay="0"/>
                                  </p:stCondLst>
                                  <p:childTnLst>
                                    <p:set>
                                      <p:cBhvr>
                                        <p:cTn id="14" dur="1" fill="hold">
                                          <p:stCondLst>
                                            <p:cond delay="0"/>
                                          </p:stCondLst>
                                        </p:cTn>
                                        <p:tgtEl>
                                          <p:spTgt spid="64"/>
                                        </p:tgtEl>
                                        <p:attrNameLst>
                                          <p:attrName>style.visibility</p:attrName>
                                        </p:attrNameLst>
                                      </p:cBhvr>
                                      <p:to>
                                        <p:strVal val="visible"/>
                                      </p:to>
                                    </p:set>
                                    <p:animEffect transition="in" filter="barn(inVertical)">
                                      <p:cBhvr>
                                        <p:cTn id="1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ROO_MX_final3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0" y="5528"/>
            <a:ext cx="18288000" cy="13710472"/>
          </a:xfrm>
          <a:prstGeom prst="rect">
            <a:avLst/>
          </a:prstGeom>
        </p:spPr>
      </p:pic>
      <p:sp>
        <p:nvSpPr>
          <p:cNvPr id="5" name="Anillo 4"/>
          <p:cNvSpPr/>
          <p:nvPr/>
        </p:nvSpPr>
        <p:spPr>
          <a:xfrm>
            <a:off x="5018505" y="3298548"/>
            <a:ext cx="1312578" cy="1397576"/>
          </a:xfrm>
          <a:prstGeom prst="donut">
            <a:avLst>
              <a:gd name="adj" fmla="val 9291"/>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MX" sz="6000">
              <a:solidFill>
                <a:schemeClr val="tx1"/>
              </a:solidFill>
            </a:endParaRPr>
          </a:p>
        </p:txBody>
      </p:sp>
      <p:sp>
        <p:nvSpPr>
          <p:cNvPr id="6" name="Anillo 5"/>
          <p:cNvSpPr/>
          <p:nvPr/>
        </p:nvSpPr>
        <p:spPr>
          <a:xfrm>
            <a:off x="7097717" y="4198838"/>
            <a:ext cx="1312578" cy="1397576"/>
          </a:xfrm>
          <a:prstGeom prst="donut">
            <a:avLst>
              <a:gd name="adj" fmla="val 9291"/>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MX" sz="6000">
              <a:solidFill>
                <a:schemeClr val="tx1"/>
              </a:solidFill>
            </a:endParaRPr>
          </a:p>
        </p:txBody>
      </p:sp>
      <p:sp>
        <p:nvSpPr>
          <p:cNvPr id="7" name="Anillo 6"/>
          <p:cNvSpPr/>
          <p:nvPr/>
        </p:nvSpPr>
        <p:spPr>
          <a:xfrm rot="557791">
            <a:off x="9293997" y="5523094"/>
            <a:ext cx="1312578" cy="1397576"/>
          </a:xfrm>
          <a:prstGeom prst="donut">
            <a:avLst>
              <a:gd name="adj" fmla="val 9291"/>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MX" sz="6000">
              <a:solidFill>
                <a:schemeClr val="tx1"/>
              </a:solidFill>
            </a:endParaRPr>
          </a:p>
        </p:txBody>
      </p:sp>
      <p:sp>
        <p:nvSpPr>
          <p:cNvPr id="8" name="Anillo 7"/>
          <p:cNvSpPr/>
          <p:nvPr/>
        </p:nvSpPr>
        <p:spPr>
          <a:xfrm>
            <a:off x="9971325" y="7934656"/>
            <a:ext cx="1312578" cy="1397576"/>
          </a:xfrm>
          <a:prstGeom prst="donut">
            <a:avLst>
              <a:gd name="adj" fmla="val 9291"/>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MX" sz="6000">
              <a:solidFill>
                <a:schemeClr val="tx1"/>
              </a:solidFill>
            </a:endParaRPr>
          </a:p>
        </p:txBody>
      </p:sp>
      <p:sp>
        <p:nvSpPr>
          <p:cNvPr id="9" name="Anillo 8"/>
          <p:cNvSpPr/>
          <p:nvPr/>
        </p:nvSpPr>
        <p:spPr>
          <a:xfrm>
            <a:off x="7109871" y="8946478"/>
            <a:ext cx="1312578" cy="1397576"/>
          </a:xfrm>
          <a:prstGeom prst="donut">
            <a:avLst>
              <a:gd name="adj" fmla="val 9291"/>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MX" sz="6000">
              <a:solidFill>
                <a:schemeClr val="tx1"/>
              </a:solidFill>
            </a:endParaRPr>
          </a:p>
        </p:txBody>
      </p:sp>
      <p:sp>
        <p:nvSpPr>
          <p:cNvPr id="10" name="Anillo 9"/>
          <p:cNvSpPr/>
          <p:nvPr/>
        </p:nvSpPr>
        <p:spPr>
          <a:xfrm>
            <a:off x="5018505" y="9798156"/>
            <a:ext cx="1312578" cy="1397576"/>
          </a:xfrm>
          <a:prstGeom prst="donut">
            <a:avLst>
              <a:gd name="adj" fmla="val 9291"/>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MX" sz="6000">
              <a:solidFill>
                <a:schemeClr val="tx1"/>
              </a:solidFill>
            </a:endParaRPr>
          </a:p>
        </p:txBody>
      </p:sp>
      <p:sp>
        <p:nvSpPr>
          <p:cNvPr id="11" name="CuadroTexto 10"/>
          <p:cNvSpPr txBox="1"/>
          <p:nvPr/>
        </p:nvSpPr>
        <p:spPr>
          <a:xfrm>
            <a:off x="6033704" y="4373754"/>
            <a:ext cx="631904" cy="415498"/>
          </a:xfrm>
          <a:prstGeom prst="rect">
            <a:avLst/>
          </a:prstGeom>
          <a:noFill/>
        </p:spPr>
        <p:txBody>
          <a:bodyPr wrap="none" rtlCol="0">
            <a:spAutoFit/>
          </a:bodyPr>
          <a:lstStyle/>
          <a:p>
            <a:r>
              <a:rPr lang="es-MX" sz="2100" dirty="0">
                <a:solidFill>
                  <a:schemeClr val="accent6">
                    <a:lumMod val="75000"/>
                  </a:schemeClr>
                </a:solidFill>
              </a:rPr>
              <a:t>100</a:t>
            </a:r>
          </a:p>
        </p:txBody>
      </p:sp>
      <p:sp>
        <p:nvSpPr>
          <p:cNvPr id="12" name="CuadroTexto 11"/>
          <p:cNvSpPr txBox="1"/>
          <p:nvPr/>
        </p:nvSpPr>
        <p:spPr>
          <a:xfrm>
            <a:off x="7768112" y="5475536"/>
            <a:ext cx="631904" cy="415498"/>
          </a:xfrm>
          <a:prstGeom prst="rect">
            <a:avLst/>
          </a:prstGeom>
          <a:noFill/>
        </p:spPr>
        <p:txBody>
          <a:bodyPr wrap="none" rtlCol="0">
            <a:spAutoFit/>
          </a:bodyPr>
          <a:lstStyle/>
          <a:p>
            <a:r>
              <a:rPr lang="es-MX" sz="2100" dirty="0">
                <a:solidFill>
                  <a:schemeClr val="accent6">
                    <a:lumMod val="75000"/>
                  </a:schemeClr>
                </a:solidFill>
              </a:rPr>
              <a:t>100</a:t>
            </a:r>
          </a:p>
        </p:txBody>
      </p:sp>
      <p:sp>
        <p:nvSpPr>
          <p:cNvPr id="13" name="CuadroTexto 12"/>
          <p:cNvSpPr txBox="1"/>
          <p:nvPr/>
        </p:nvSpPr>
        <p:spPr>
          <a:xfrm>
            <a:off x="8921600" y="6659060"/>
            <a:ext cx="631904" cy="415498"/>
          </a:xfrm>
          <a:prstGeom prst="rect">
            <a:avLst/>
          </a:prstGeom>
          <a:noFill/>
        </p:spPr>
        <p:txBody>
          <a:bodyPr wrap="none" rtlCol="0">
            <a:spAutoFit/>
          </a:bodyPr>
          <a:lstStyle/>
          <a:p>
            <a:r>
              <a:rPr lang="es-MX" sz="2100" dirty="0">
                <a:solidFill>
                  <a:schemeClr val="accent6">
                    <a:lumMod val="75000"/>
                  </a:schemeClr>
                </a:solidFill>
              </a:rPr>
              <a:t>100</a:t>
            </a:r>
          </a:p>
        </p:txBody>
      </p:sp>
      <p:sp>
        <p:nvSpPr>
          <p:cNvPr id="14" name="CuadroTexto 13"/>
          <p:cNvSpPr txBox="1"/>
          <p:nvPr/>
        </p:nvSpPr>
        <p:spPr>
          <a:xfrm>
            <a:off x="8691778" y="8438150"/>
            <a:ext cx="631904" cy="415498"/>
          </a:xfrm>
          <a:prstGeom prst="rect">
            <a:avLst/>
          </a:prstGeom>
          <a:noFill/>
        </p:spPr>
        <p:txBody>
          <a:bodyPr wrap="none" rtlCol="0">
            <a:spAutoFit/>
          </a:bodyPr>
          <a:lstStyle/>
          <a:p>
            <a:r>
              <a:rPr lang="es-MX" sz="2100" dirty="0">
                <a:solidFill>
                  <a:schemeClr val="accent6">
                    <a:lumMod val="75000"/>
                  </a:schemeClr>
                </a:solidFill>
              </a:rPr>
              <a:t>100</a:t>
            </a:r>
          </a:p>
        </p:txBody>
      </p:sp>
      <p:sp>
        <p:nvSpPr>
          <p:cNvPr id="15" name="CuadroTexto 14"/>
          <p:cNvSpPr txBox="1"/>
          <p:nvPr/>
        </p:nvSpPr>
        <p:spPr>
          <a:xfrm>
            <a:off x="6554398" y="9267684"/>
            <a:ext cx="631904" cy="415498"/>
          </a:xfrm>
          <a:prstGeom prst="rect">
            <a:avLst/>
          </a:prstGeom>
          <a:noFill/>
        </p:spPr>
        <p:txBody>
          <a:bodyPr wrap="none" rtlCol="0">
            <a:spAutoFit/>
          </a:bodyPr>
          <a:lstStyle/>
          <a:p>
            <a:r>
              <a:rPr lang="es-MX" sz="2100" dirty="0">
                <a:solidFill>
                  <a:schemeClr val="accent6">
                    <a:lumMod val="75000"/>
                  </a:schemeClr>
                </a:solidFill>
              </a:rPr>
              <a:t>100</a:t>
            </a:r>
          </a:p>
        </p:txBody>
      </p:sp>
      <p:sp>
        <p:nvSpPr>
          <p:cNvPr id="16" name="CuadroTexto 15"/>
          <p:cNvSpPr txBox="1"/>
          <p:nvPr/>
        </p:nvSpPr>
        <p:spPr>
          <a:xfrm>
            <a:off x="4702552" y="9529294"/>
            <a:ext cx="631904" cy="415498"/>
          </a:xfrm>
          <a:prstGeom prst="rect">
            <a:avLst/>
          </a:prstGeom>
          <a:noFill/>
        </p:spPr>
        <p:txBody>
          <a:bodyPr wrap="none" rtlCol="0">
            <a:spAutoFit/>
          </a:bodyPr>
          <a:lstStyle/>
          <a:p>
            <a:r>
              <a:rPr lang="es-MX" sz="2100" dirty="0">
                <a:solidFill>
                  <a:schemeClr val="accent6">
                    <a:lumMod val="75000"/>
                  </a:schemeClr>
                </a:solidFill>
              </a:rPr>
              <a:t>100</a:t>
            </a:r>
          </a:p>
        </p:txBody>
      </p:sp>
      <p:grpSp>
        <p:nvGrpSpPr>
          <p:cNvPr id="17" name="Agrupar 16"/>
          <p:cNvGrpSpPr/>
          <p:nvPr/>
        </p:nvGrpSpPr>
        <p:grpSpPr>
          <a:xfrm>
            <a:off x="4539789" y="2309883"/>
            <a:ext cx="2642096" cy="1172894"/>
            <a:chOff x="915226" y="1267829"/>
            <a:chExt cx="1321048" cy="586447"/>
          </a:xfrm>
        </p:grpSpPr>
        <p:sp>
          <p:nvSpPr>
            <p:cNvPr id="18" name="CuadroTexto 17"/>
            <p:cNvSpPr txBox="1"/>
            <p:nvPr/>
          </p:nvSpPr>
          <p:spPr>
            <a:xfrm rot="19374959">
              <a:off x="915226" y="1413768"/>
              <a:ext cx="315952" cy="207749"/>
            </a:xfrm>
            <a:prstGeom prst="rect">
              <a:avLst/>
            </a:prstGeom>
            <a:noFill/>
          </p:spPr>
          <p:txBody>
            <a:bodyPr wrap="none" rtlCol="0">
              <a:spAutoFit/>
            </a:bodyPr>
            <a:lstStyle/>
            <a:p>
              <a:r>
                <a:rPr lang="es-MX" sz="2100" dirty="0">
                  <a:solidFill>
                    <a:schemeClr val="accent6">
                      <a:lumMod val="75000"/>
                    </a:schemeClr>
                  </a:solidFill>
                </a:rPr>
                <a:t>100</a:t>
              </a:r>
            </a:p>
          </p:txBody>
        </p:sp>
        <p:sp>
          <p:nvSpPr>
            <p:cNvPr id="19" name="CuadroTexto 18"/>
            <p:cNvSpPr txBox="1"/>
            <p:nvPr/>
          </p:nvSpPr>
          <p:spPr>
            <a:xfrm rot="20947280">
              <a:off x="1212237" y="1267829"/>
              <a:ext cx="315952" cy="207749"/>
            </a:xfrm>
            <a:prstGeom prst="rect">
              <a:avLst/>
            </a:prstGeom>
            <a:noFill/>
          </p:spPr>
          <p:txBody>
            <a:bodyPr wrap="none" rtlCol="0">
              <a:spAutoFit/>
            </a:bodyPr>
            <a:lstStyle/>
            <a:p>
              <a:r>
                <a:rPr lang="es-MX" sz="2100" dirty="0">
                  <a:solidFill>
                    <a:schemeClr val="accent6">
                      <a:lumMod val="75000"/>
                    </a:schemeClr>
                  </a:solidFill>
                </a:rPr>
                <a:t>100</a:t>
              </a:r>
            </a:p>
          </p:txBody>
        </p:sp>
        <p:sp>
          <p:nvSpPr>
            <p:cNvPr id="20" name="CuadroTexto 19"/>
            <p:cNvSpPr txBox="1"/>
            <p:nvPr/>
          </p:nvSpPr>
          <p:spPr>
            <a:xfrm rot="1230864">
              <a:off x="1560827" y="1282042"/>
              <a:ext cx="315952" cy="207749"/>
            </a:xfrm>
            <a:prstGeom prst="rect">
              <a:avLst/>
            </a:prstGeom>
            <a:noFill/>
          </p:spPr>
          <p:txBody>
            <a:bodyPr wrap="none" rtlCol="0">
              <a:spAutoFit/>
            </a:bodyPr>
            <a:lstStyle/>
            <a:p>
              <a:r>
                <a:rPr lang="es-MX" sz="2100" dirty="0">
                  <a:solidFill>
                    <a:schemeClr val="accent6">
                      <a:lumMod val="75000"/>
                    </a:schemeClr>
                  </a:solidFill>
                </a:rPr>
                <a:t>100</a:t>
              </a:r>
            </a:p>
          </p:txBody>
        </p:sp>
        <p:sp>
          <p:nvSpPr>
            <p:cNvPr id="21" name="CuadroTexto 20"/>
            <p:cNvSpPr txBox="1"/>
            <p:nvPr/>
          </p:nvSpPr>
          <p:spPr>
            <a:xfrm rot="2401841">
              <a:off x="1803793" y="1403569"/>
              <a:ext cx="315952" cy="207749"/>
            </a:xfrm>
            <a:prstGeom prst="rect">
              <a:avLst/>
            </a:prstGeom>
            <a:noFill/>
          </p:spPr>
          <p:txBody>
            <a:bodyPr wrap="none" rtlCol="0">
              <a:spAutoFit/>
            </a:bodyPr>
            <a:lstStyle/>
            <a:p>
              <a:r>
                <a:rPr lang="es-MX" sz="2100" dirty="0">
                  <a:solidFill>
                    <a:schemeClr val="accent6">
                      <a:lumMod val="75000"/>
                    </a:schemeClr>
                  </a:solidFill>
                </a:rPr>
                <a:t>100</a:t>
              </a:r>
            </a:p>
          </p:txBody>
        </p:sp>
        <p:sp>
          <p:nvSpPr>
            <p:cNvPr id="22" name="CuadroTexto 21"/>
            <p:cNvSpPr txBox="1"/>
            <p:nvPr/>
          </p:nvSpPr>
          <p:spPr>
            <a:xfrm rot="3597618">
              <a:off x="1974424" y="1592425"/>
              <a:ext cx="315952" cy="207749"/>
            </a:xfrm>
            <a:prstGeom prst="rect">
              <a:avLst/>
            </a:prstGeom>
            <a:noFill/>
          </p:spPr>
          <p:txBody>
            <a:bodyPr wrap="none" rtlCol="0">
              <a:spAutoFit/>
            </a:bodyPr>
            <a:lstStyle/>
            <a:p>
              <a:r>
                <a:rPr lang="es-MX" sz="2100" dirty="0">
                  <a:solidFill>
                    <a:schemeClr val="accent6">
                      <a:lumMod val="75000"/>
                    </a:schemeClr>
                  </a:solidFill>
                </a:rPr>
                <a:t>100</a:t>
              </a:r>
            </a:p>
          </p:txBody>
        </p:sp>
      </p:grpSp>
      <p:sp>
        <p:nvSpPr>
          <p:cNvPr id="23" name="CuadroTexto 22"/>
          <p:cNvSpPr txBox="1"/>
          <p:nvPr/>
        </p:nvSpPr>
        <p:spPr>
          <a:xfrm rot="4624608">
            <a:off x="6892782" y="3410327"/>
            <a:ext cx="631904" cy="415498"/>
          </a:xfrm>
          <a:prstGeom prst="rect">
            <a:avLst/>
          </a:prstGeom>
          <a:noFill/>
        </p:spPr>
        <p:txBody>
          <a:bodyPr wrap="none" rtlCol="0">
            <a:spAutoFit/>
          </a:bodyPr>
          <a:lstStyle/>
          <a:p>
            <a:r>
              <a:rPr lang="es-MX" sz="2100" dirty="0">
                <a:solidFill>
                  <a:schemeClr val="accent6">
                    <a:lumMod val="75000"/>
                  </a:schemeClr>
                </a:solidFill>
              </a:rPr>
              <a:t>100</a:t>
            </a:r>
          </a:p>
        </p:txBody>
      </p:sp>
      <p:sp>
        <p:nvSpPr>
          <p:cNvPr id="24" name="CuadroTexto 23"/>
          <p:cNvSpPr txBox="1"/>
          <p:nvPr/>
        </p:nvSpPr>
        <p:spPr>
          <a:xfrm rot="21529280">
            <a:off x="9265396" y="4663387"/>
            <a:ext cx="631904" cy="415498"/>
          </a:xfrm>
          <a:prstGeom prst="rect">
            <a:avLst/>
          </a:prstGeom>
          <a:noFill/>
        </p:spPr>
        <p:txBody>
          <a:bodyPr wrap="none" rtlCol="0">
            <a:spAutoFit/>
          </a:bodyPr>
          <a:lstStyle/>
          <a:p>
            <a:r>
              <a:rPr lang="es-MX" sz="2100" dirty="0">
                <a:solidFill>
                  <a:schemeClr val="accent6">
                    <a:lumMod val="75000"/>
                  </a:schemeClr>
                </a:solidFill>
              </a:rPr>
              <a:t>100</a:t>
            </a:r>
          </a:p>
        </p:txBody>
      </p:sp>
      <p:sp>
        <p:nvSpPr>
          <p:cNvPr id="25" name="CuadroTexto 24"/>
          <p:cNvSpPr txBox="1"/>
          <p:nvPr/>
        </p:nvSpPr>
        <p:spPr>
          <a:xfrm rot="1501601">
            <a:off x="9927234" y="4668485"/>
            <a:ext cx="631904" cy="415498"/>
          </a:xfrm>
          <a:prstGeom prst="rect">
            <a:avLst/>
          </a:prstGeom>
          <a:noFill/>
        </p:spPr>
        <p:txBody>
          <a:bodyPr wrap="none" rtlCol="0">
            <a:spAutoFit/>
          </a:bodyPr>
          <a:lstStyle/>
          <a:p>
            <a:r>
              <a:rPr lang="es-MX" sz="2100" dirty="0">
                <a:solidFill>
                  <a:schemeClr val="accent6">
                    <a:lumMod val="75000"/>
                  </a:schemeClr>
                </a:solidFill>
              </a:rPr>
              <a:t>100</a:t>
            </a:r>
          </a:p>
        </p:txBody>
      </p:sp>
      <p:sp>
        <p:nvSpPr>
          <p:cNvPr id="26" name="CuadroTexto 25"/>
          <p:cNvSpPr txBox="1"/>
          <p:nvPr/>
        </p:nvSpPr>
        <p:spPr>
          <a:xfrm rot="3385185">
            <a:off x="10537840" y="5006165"/>
            <a:ext cx="631904" cy="415498"/>
          </a:xfrm>
          <a:prstGeom prst="rect">
            <a:avLst/>
          </a:prstGeom>
          <a:noFill/>
        </p:spPr>
        <p:txBody>
          <a:bodyPr wrap="none" rtlCol="0">
            <a:spAutoFit/>
          </a:bodyPr>
          <a:lstStyle/>
          <a:p>
            <a:r>
              <a:rPr lang="es-MX" sz="2100" dirty="0">
                <a:solidFill>
                  <a:schemeClr val="accent6">
                    <a:lumMod val="75000"/>
                  </a:schemeClr>
                </a:solidFill>
              </a:rPr>
              <a:t>100</a:t>
            </a:r>
          </a:p>
        </p:txBody>
      </p:sp>
      <p:sp>
        <p:nvSpPr>
          <p:cNvPr id="27" name="CuadroTexto 26"/>
          <p:cNvSpPr txBox="1"/>
          <p:nvPr/>
        </p:nvSpPr>
        <p:spPr>
          <a:xfrm rot="5957791">
            <a:off x="11126194" y="6010471"/>
            <a:ext cx="631904" cy="415498"/>
          </a:xfrm>
          <a:prstGeom prst="rect">
            <a:avLst/>
          </a:prstGeom>
          <a:noFill/>
        </p:spPr>
        <p:txBody>
          <a:bodyPr wrap="none" rtlCol="0">
            <a:spAutoFit/>
          </a:bodyPr>
          <a:lstStyle/>
          <a:p>
            <a:r>
              <a:rPr lang="es-MX" sz="2100" dirty="0">
                <a:solidFill>
                  <a:schemeClr val="accent6">
                    <a:lumMod val="75000"/>
                  </a:schemeClr>
                </a:solidFill>
              </a:rPr>
              <a:t>100</a:t>
            </a:r>
          </a:p>
        </p:txBody>
      </p:sp>
      <p:sp>
        <p:nvSpPr>
          <p:cNvPr id="28" name="CuadroTexto 27"/>
          <p:cNvSpPr txBox="1"/>
          <p:nvPr/>
        </p:nvSpPr>
        <p:spPr>
          <a:xfrm rot="6474550">
            <a:off x="10999382" y="6544823"/>
            <a:ext cx="631904" cy="415498"/>
          </a:xfrm>
          <a:prstGeom prst="rect">
            <a:avLst/>
          </a:prstGeom>
          <a:noFill/>
        </p:spPr>
        <p:txBody>
          <a:bodyPr wrap="none" rtlCol="0">
            <a:spAutoFit/>
          </a:bodyPr>
          <a:lstStyle/>
          <a:p>
            <a:r>
              <a:rPr lang="es-MX" sz="2100" dirty="0">
                <a:solidFill>
                  <a:schemeClr val="accent6">
                    <a:lumMod val="75000"/>
                  </a:schemeClr>
                </a:solidFill>
              </a:rPr>
              <a:t>100</a:t>
            </a:r>
          </a:p>
        </p:txBody>
      </p:sp>
      <p:sp>
        <p:nvSpPr>
          <p:cNvPr id="29" name="CuadroTexto 28"/>
          <p:cNvSpPr txBox="1"/>
          <p:nvPr/>
        </p:nvSpPr>
        <p:spPr>
          <a:xfrm rot="4471081">
            <a:off x="10991444" y="5422537"/>
            <a:ext cx="631904" cy="415498"/>
          </a:xfrm>
          <a:prstGeom prst="rect">
            <a:avLst/>
          </a:prstGeom>
          <a:noFill/>
        </p:spPr>
        <p:txBody>
          <a:bodyPr wrap="none" rtlCol="0">
            <a:spAutoFit/>
          </a:bodyPr>
          <a:lstStyle/>
          <a:p>
            <a:r>
              <a:rPr lang="es-MX" sz="2100" dirty="0">
                <a:solidFill>
                  <a:schemeClr val="accent6">
                    <a:lumMod val="75000"/>
                  </a:schemeClr>
                </a:solidFill>
              </a:rPr>
              <a:t>100</a:t>
            </a:r>
          </a:p>
        </p:txBody>
      </p:sp>
      <p:grpSp>
        <p:nvGrpSpPr>
          <p:cNvPr id="30" name="Agrupar 29"/>
          <p:cNvGrpSpPr/>
          <p:nvPr/>
        </p:nvGrpSpPr>
        <p:grpSpPr>
          <a:xfrm rot="8556673">
            <a:off x="7000917" y="10116991"/>
            <a:ext cx="2642096" cy="1172896"/>
            <a:chOff x="915225" y="1267828"/>
            <a:chExt cx="1321048" cy="586448"/>
          </a:xfrm>
        </p:grpSpPr>
        <p:sp>
          <p:nvSpPr>
            <p:cNvPr id="31" name="CuadroTexto 30"/>
            <p:cNvSpPr txBox="1"/>
            <p:nvPr/>
          </p:nvSpPr>
          <p:spPr>
            <a:xfrm rot="19374959">
              <a:off x="915225" y="1413768"/>
              <a:ext cx="315952" cy="207749"/>
            </a:xfrm>
            <a:prstGeom prst="rect">
              <a:avLst/>
            </a:prstGeom>
            <a:noFill/>
          </p:spPr>
          <p:txBody>
            <a:bodyPr wrap="none" rtlCol="0">
              <a:spAutoFit/>
            </a:bodyPr>
            <a:lstStyle/>
            <a:p>
              <a:r>
                <a:rPr lang="es-MX" sz="2100" dirty="0">
                  <a:solidFill>
                    <a:schemeClr val="accent6">
                      <a:lumMod val="75000"/>
                    </a:schemeClr>
                  </a:solidFill>
                </a:rPr>
                <a:t>100</a:t>
              </a:r>
            </a:p>
          </p:txBody>
        </p:sp>
        <p:sp>
          <p:nvSpPr>
            <p:cNvPr id="32" name="CuadroTexto 31"/>
            <p:cNvSpPr txBox="1"/>
            <p:nvPr/>
          </p:nvSpPr>
          <p:spPr>
            <a:xfrm rot="20947280">
              <a:off x="1212236" y="1267828"/>
              <a:ext cx="315952" cy="207749"/>
            </a:xfrm>
            <a:prstGeom prst="rect">
              <a:avLst/>
            </a:prstGeom>
            <a:noFill/>
          </p:spPr>
          <p:txBody>
            <a:bodyPr wrap="none" rtlCol="0">
              <a:spAutoFit/>
            </a:bodyPr>
            <a:lstStyle/>
            <a:p>
              <a:r>
                <a:rPr lang="es-MX" sz="2100" dirty="0">
                  <a:solidFill>
                    <a:schemeClr val="accent6">
                      <a:lumMod val="75000"/>
                    </a:schemeClr>
                  </a:solidFill>
                </a:rPr>
                <a:t>100</a:t>
              </a:r>
            </a:p>
          </p:txBody>
        </p:sp>
        <p:sp>
          <p:nvSpPr>
            <p:cNvPr id="33" name="CuadroTexto 32"/>
            <p:cNvSpPr txBox="1"/>
            <p:nvPr/>
          </p:nvSpPr>
          <p:spPr>
            <a:xfrm rot="1230864">
              <a:off x="1560826" y="1282042"/>
              <a:ext cx="315952" cy="207749"/>
            </a:xfrm>
            <a:prstGeom prst="rect">
              <a:avLst/>
            </a:prstGeom>
            <a:noFill/>
          </p:spPr>
          <p:txBody>
            <a:bodyPr wrap="none" rtlCol="0">
              <a:spAutoFit/>
            </a:bodyPr>
            <a:lstStyle/>
            <a:p>
              <a:r>
                <a:rPr lang="es-MX" sz="2100" dirty="0">
                  <a:solidFill>
                    <a:schemeClr val="accent6">
                      <a:lumMod val="75000"/>
                    </a:schemeClr>
                  </a:solidFill>
                </a:rPr>
                <a:t>100</a:t>
              </a:r>
            </a:p>
          </p:txBody>
        </p:sp>
        <p:sp>
          <p:nvSpPr>
            <p:cNvPr id="34" name="CuadroTexto 33"/>
            <p:cNvSpPr txBox="1"/>
            <p:nvPr/>
          </p:nvSpPr>
          <p:spPr>
            <a:xfrm rot="2401841">
              <a:off x="1803792" y="1403568"/>
              <a:ext cx="315952" cy="207749"/>
            </a:xfrm>
            <a:prstGeom prst="rect">
              <a:avLst/>
            </a:prstGeom>
            <a:noFill/>
          </p:spPr>
          <p:txBody>
            <a:bodyPr wrap="none" rtlCol="0">
              <a:spAutoFit/>
            </a:bodyPr>
            <a:lstStyle/>
            <a:p>
              <a:r>
                <a:rPr lang="es-MX" sz="2100" dirty="0">
                  <a:solidFill>
                    <a:schemeClr val="accent6">
                      <a:lumMod val="75000"/>
                    </a:schemeClr>
                  </a:solidFill>
                </a:rPr>
                <a:t>100</a:t>
              </a:r>
            </a:p>
          </p:txBody>
        </p:sp>
        <p:sp>
          <p:nvSpPr>
            <p:cNvPr id="35" name="CuadroTexto 34"/>
            <p:cNvSpPr txBox="1"/>
            <p:nvPr/>
          </p:nvSpPr>
          <p:spPr>
            <a:xfrm rot="3597618">
              <a:off x="1974423" y="1592425"/>
              <a:ext cx="315952" cy="207749"/>
            </a:xfrm>
            <a:prstGeom prst="rect">
              <a:avLst/>
            </a:prstGeom>
            <a:noFill/>
          </p:spPr>
          <p:txBody>
            <a:bodyPr wrap="none" rtlCol="0">
              <a:spAutoFit/>
            </a:bodyPr>
            <a:lstStyle/>
            <a:p>
              <a:r>
                <a:rPr lang="es-MX" sz="2100" dirty="0">
                  <a:solidFill>
                    <a:schemeClr val="accent6">
                      <a:lumMod val="75000"/>
                    </a:schemeClr>
                  </a:solidFill>
                </a:rPr>
                <a:t>100</a:t>
              </a:r>
            </a:p>
          </p:txBody>
        </p:sp>
      </p:grpSp>
      <p:grpSp>
        <p:nvGrpSpPr>
          <p:cNvPr id="36" name="Agrupar 35"/>
          <p:cNvGrpSpPr/>
          <p:nvPr/>
        </p:nvGrpSpPr>
        <p:grpSpPr>
          <a:xfrm rot="9800833">
            <a:off x="4591375" y="11008566"/>
            <a:ext cx="2642096" cy="1172894"/>
            <a:chOff x="915225" y="1267829"/>
            <a:chExt cx="1321048" cy="586447"/>
          </a:xfrm>
        </p:grpSpPr>
        <p:sp>
          <p:nvSpPr>
            <p:cNvPr id="37" name="CuadroTexto 36"/>
            <p:cNvSpPr txBox="1"/>
            <p:nvPr/>
          </p:nvSpPr>
          <p:spPr>
            <a:xfrm rot="19374959">
              <a:off x="915225" y="1413768"/>
              <a:ext cx="315952" cy="207749"/>
            </a:xfrm>
            <a:prstGeom prst="rect">
              <a:avLst/>
            </a:prstGeom>
            <a:noFill/>
          </p:spPr>
          <p:txBody>
            <a:bodyPr wrap="none" rtlCol="0">
              <a:spAutoFit/>
            </a:bodyPr>
            <a:lstStyle/>
            <a:p>
              <a:r>
                <a:rPr lang="es-MX" sz="2100" dirty="0">
                  <a:solidFill>
                    <a:schemeClr val="accent6">
                      <a:lumMod val="75000"/>
                    </a:schemeClr>
                  </a:solidFill>
                </a:rPr>
                <a:t>100</a:t>
              </a:r>
            </a:p>
          </p:txBody>
        </p:sp>
        <p:sp>
          <p:nvSpPr>
            <p:cNvPr id="38" name="CuadroTexto 37"/>
            <p:cNvSpPr txBox="1"/>
            <p:nvPr/>
          </p:nvSpPr>
          <p:spPr>
            <a:xfrm rot="20947280">
              <a:off x="1212236" y="1267829"/>
              <a:ext cx="315952" cy="207749"/>
            </a:xfrm>
            <a:prstGeom prst="rect">
              <a:avLst/>
            </a:prstGeom>
            <a:noFill/>
          </p:spPr>
          <p:txBody>
            <a:bodyPr wrap="none" rtlCol="0">
              <a:spAutoFit/>
            </a:bodyPr>
            <a:lstStyle/>
            <a:p>
              <a:r>
                <a:rPr lang="es-MX" sz="2100" dirty="0">
                  <a:solidFill>
                    <a:schemeClr val="accent6">
                      <a:lumMod val="75000"/>
                    </a:schemeClr>
                  </a:solidFill>
                </a:rPr>
                <a:t>100</a:t>
              </a:r>
            </a:p>
          </p:txBody>
        </p:sp>
        <p:sp>
          <p:nvSpPr>
            <p:cNvPr id="39" name="CuadroTexto 38"/>
            <p:cNvSpPr txBox="1"/>
            <p:nvPr/>
          </p:nvSpPr>
          <p:spPr>
            <a:xfrm rot="1230864">
              <a:off x="1560826" y="1282042"/>
              <a:ext cx="315952" cy="207749"/>
            </a:xfrm>
            <a:prstGeom prst="rect">
              <a:avLst/>
            </a:prstGeom>
            <a:noFill/>
          </p:spPr>
          <p:txBody>
            <a:bodyPr wrap="none" rtlCol="0">
              <a:spAutoFit/>
            </a:bodyPr>
            <a:lstStyle/>
            <a:p>
              <a:r>
                <a:rPr lang="es-MX" sz="2100" dirty="0">
                  <a:solidFill>
                    <a:schemeClr val="accent6">
                      <a:lumMod val="75000"/>
                    </a:schemeClr>
                  </a:solidFill>
                </a:rPr>
                <a:t>100</a:t>
              </a:r>
            </a:p>
          </p:txBody>
        </p:sp>
        <p:sp>
          <p:nvSpPr>
            <p:cNvPr id="40" name="CuadroTexto 39"/>
            <p:cNvSpPr txBox="1"/>
            <p:nvPr/>
          </p:nvSpPr>
          <p:spPr>
            <a:xfrm rot="2401841">
              <a:off x="1803792" y="1403568"/>
              <a:ext cx="315952" cy="207749"/>
            </a:xfrm>
            <a:prstGeom prst="rect">
              <a:avLst/>
            </a:prstGeom>
            <a:noFill/>
          </p:spPr>
          <p:txBody>
            <a:bodyPr wrap="none" rtlCol="0">
              <a:spAutoFit/>
            </a:bodyPr>
            <a:lstStyle/>
            <a:p>
              <a:r>
                <a:rPr lang="es-MX" sz="2100" dirty="0">
                  <a:solidFill>
                    <a:schemeClr val="accent6">
                      <a:lumMod val="75000"/>
                    </a:schemeClr>
                  </a:solidFill>
                </a:rPr>
                <a:t>100</a:t>
              </a:r>
            </a:p>
          </p:txBody>
        </p:sp>
        <p:sp>
          <p:nvSpPr>
            <p:cNvPr id="41" name="CuadroTexto 40"/>
            <p:cNvSpPr txBox="1"/>
            <p:nvPr/>
          </p:nvSpPr>
          <p:spPr>
            <a:xfrm rot="3597618">
              <a:off x="1974423" y="1592425"/>
              <a:ext cx="315952" cy="207749"/>
            </a:xfrm>
            <a:prstGeom prst="rect">
              <a:avLst/>
            </a:prstGeom>
            <a:noFill/>
          </p:spPr>
          <p:txBody>
            <a:bodyPr wrap="none" rtlCol="0">
              <a:spAutoFit/>
            </a:bodyPr>
            <a:lstStyle/>
            <a:p>
              <a:r>
                <a:rPr lang="es-MX" sz="2100" dirty="0">
                  <a:solidFill>
                    <a:schemeClr val="accent6">
                      <a:lumMod val="75000"/>
                    </a:schemeClr>
                  </a:solidFill>
                </a:rPr>
                <a:t>100</a:t>
              </a:r>
            </a:p>
          </p:txBody>
        </p:sp>
      </p:grpSp>
      <p:grpSp>
        <p:nvGrpSpPr>
          <p:cNvPr id="42" name="Agrupar 41"/>
          <p:cNvGrpSpPr/>
          <p:nvPr/>
        </p:nvGrpSpPr>
        <p:grpSpPr>
          <a:xfrm rot="2569917">
            <a:off x="7358775" y="3589950"/>
            <a:ext cx="2642096" cy="1172898"/>
            <a:chOff x="915226" y="1267827"/>
            <a:chExt cx="1321048" cy="586449"/>
          </a:xfrm>
        </p:grpSpPr>
        <p:sp>
          <p:nvSpPr>
            <p:cNvPr id="43" name="CuadroTexto 42"/>
            <p:cNvSpPr txBox="1"/>
            <p:nvPr/>
          </p:nvSpPr>
          <p:spPr>
            <a:xfrm rot="19374959">
              <a:off x="915226" y="1413766"/>
              <a:ext cx="315952" cy="207749"/>
            </a:xfrm>
            <a:prstGeom prst="rect">
              <a:avLst/>
            </a:prstGeom>
            <a:noFill/>
          </p:spPr>
          <p:txBody>
            <a:bodyPr wrap="none" rtlCol="0">
              <a:spAutoFit/>
            </a:bodyPr>
            <a:lstStyle/>
            <a:p>
              <a:r>
                <a:rPr lang="es-MX" sz="2100" dirty="0">
                  <a:solidFill>
                    <a:schemeClr val="accent6">
                      <a:lumMod val="75000"/>
                    </a:schemeClr>
                  </a:solidFill>
                </a:rPr>
                <a:t>100</a:t>
              </a:r>
            </a:p>
          </p:txBody>
        </p:sp>
        <p:sp>
          <p:nvSpPr>
            <p:cNvPr id="44" name="CuadroTexto 43"/>
            <p:cNvSpPr txBox="1"/>
            <p:nvPr/>
          </p:nvSpPr>
          <p:spPr>
            <a:xfrm rot="20947280">
              <a:off x="1212237" y="1267827"/>
              <a:ext cx="315952" cy="207749"/>
            </a:xfrm>
            <a:prstGeom prst="rect">
              <a:avLst/>
            </a:prstGeom>
            <a:noFill/>
          </p:spPr>
          <p:txBody>
            <a:bodyPr wrap="none" rtlCol="0">
              <a:spAutoFit/>
            </a:bodyPr>
            <a:lstStyle/>
            <a:p>
              <a:r>
                <a:rPr lang="es-MX" sz="2100" dirty="0">
                  <a:solidFill>
                    <a:schemeClr val="accent6">
                      <a:lumMod val="75000"/>
                    </a:schemeClr>
                  </a:solidFill>
                </a:rPr>
                <a:t>100</a:t>
              </a:r>
            </a:p>
          </p:txBody>
        </p:sp>
        <p:sp>
          <p:nvSpPr>
            <p:cNvPr id="45" name="CuadroTexto 44"/>
            <p:cNvSpPr txBox="1"/>
            <p:nvPr/>
          </p:nvSpPr>
          <p:spPr>
            <a:xfrm rot="1230864">
              <a:off x="1560827" y="1282041"/>
              <a:ext cx="315952" cy="207749"/>
            </a:xfrm>
            <a:prstGeom prst="rect">
              <a:avLst/>
            </a:prstGeom>
            <a:noFill/>
          </p:spPr>
          <p:txBody>
            <a:bodyPr wrap="none" rtlCol="0">
              <a:spAutoFit/>
            </a:bodyPr>
            <a:lstStyle/>
            <a:p>
              <a:r>
                <a:rPr lang="es-MX" sz="2100" dirty="0">
                  <a:solidFill>
                    <a:schemeClr val="accent6">
                      <a:lumMod val="75000"/>
                    </a:schemeClr>
                  </a:solidFill>
                </a:rPr>
                <a:t>100</a:t>
              </a:r>
            </a:p>
          </p:txBody>
        </p:sp>
        <p:sp>
          <p:nvSpPr>
            <p:cNvPr id="46" name="CuadroTexto 45"/>
            <p:cNvSpPr txBox="1"/>
            <p:nvPr/>
          </p:nvSpPr>
          <p:spPr>
            <a:xfrm rot="2401841">
              <a:off x="1803792" y="1403569"/>
              <a:ext cx="315952" cy="207749"/>
            </a:xfrm>
            <a:prstGeom prst="rect">
              <a:avLst/>
            </a:prstGeom>
            <a:noFill/>
          </p:spPr>
          <p:txBody>
            <a:bodyPr wrap="none" rtlCol="0">
              <a:spAutoFit/>
            </a:bodyPr>
            <a:lstStyle/>
            <a:p>
              <a:r>
                <a:rPr lang="es-MX" sz="2100" dirty="0">
                  <a:solidFill>
                    <a:schemeClr val="accent6">
                      <a:lumMod val="75000"/>
                    </a:schemeClr>
                  </a:solidFill>
                </a:rPr>
                <a:t>100</a:t>
              </a:r>
            </a:p>
          </p:txBody>
        </p:sp>
        <p:sp>
          <p:nvSpPr>
            <p:cNvPr id="47" name="CuadroTexto 46"/>
            <p:cNvSpPr txBox="1"/>
            <p:nvPr/>
          </p:nvSpPr>
          <p:spPr>
            <a:xfrm rot="3597618">
              <a:off x="1974424" y="1592425"/>
              <a:ext cx="315952" cy="207749"/>
            </a:xfrm>
            <a:prstGeom prst="rect">
              <a:avLst/>
            </a:prstGeom>
            <a:noFill/>
          </p:spPr>
          <p:txBody>
            <a:bodyPr wrap="none" rtlCol="0">
              <a:spAutoFit/>
            </a:bodyPr>
            <a:lstStyle/>
            <a:p>
              <a:r>
                <a:rPr lang="es-MX" sz="2100" dirty="0">
                  <a:solidFill>
                    <a:schemeClr val="accent6">
                      <a:lumMod val="75000"/>
                    </a:schemeClr>
                  </a:solidFill>
                </a:rPr>
                <a:t>100</a:t>
              </a:r>
            </a:p>
          </p:txBody>
        </p:sp>
      </p:grpSp>
      <p:sp>
        <p:nvSpPr>
          <p:cNvPr id="48" name="CuadroTexto 47"/>
          <p:cNvSpPr txBox="1"/>
          <p:nvPr/>
        </p:nvSpPr>
        <p:spPr>
          <a:xfrm rot="20998482">
            <a:off x="7180920" y="3197225"/>
            <a:ext cx="631904" cy="415498"/>
          </a:xfrm>
          <a:prstGeom prst="rect">
            <a:avLst/>
          </a:prstGeom>
          <a:noFill/>
        </p:spPr>
        <p:txBody>
          <a:bodyPr wrap="none" rtlCol="0">
            <a:spAutoFit/>
          </a:bodyPr>
          <a:lstStyle/>
          <a:p>
            <a:r>
              <a:rPr lang="es-MX" sz="2100" dirty="0">
                <a:solidFill>
                  <a:schemeClr val="accent6">
                    <a:lumMod val="75000"/>
                  </a:schemeClr>
                </a:solidFill>
              </a:rPr>
              <a:t>100</a:t>
            </a:r>
          </a:p>
        </p:txBody>
      </p:sp>
      <p:sp>
        <p:nvSpPr>
          <p:cNvPr id="49" name="CuadroTexto 48"/>
          <p:cNvSpPr txBox="1"/>
          <p:nvPr/>
        </p:nvSpPr>
        <p:spPr>
          <a:xfrm rot="11817977">
            <a:off x="9939800" y="9896813"/>
            <a:ext cx="631904" cy="415498"/>
          </a:xfrm>
          <a:prstGeom prst="rect">
            <a:avLst/>
          </a:prstGeom>
          <a:noFill/>
        </p:spPr>
        <p:txBody>
          <a:bodyPr wrap="none" rtlCol="0">
            <a:spAutoFit/>
          </a:bodyPr>
          <a:lstStyle/>
          <a:p>
            <a:r>
              <a:rPr lang="es-MX" sz="2100" dirty="0">
                <a:solidFill>
                  <a:schemeClr val="accent6">
                    <a:lumMod val="75000"/>
                  </a:schemeClr>
                </a:solidFill>
              </a:rPr>
              <a:t>100</a:t>
            </a:r>
          </a:p>
        </p:txBody>
      </p:sp>
      <p:sp>
        <p:nvSpPr>
          <p:cNvPr id="50" name="CuadroTexto 49"/>
          <p:cNvSpPr txBox="1"/>
          <p:nvPr/>
        </p:nvSpPr>
        <p:spPr>
          <a:xfrm rot="5400000">
            <a:off x="9045998" y="9387637"/>
            <a:ext cx="631904" cy="415498"/>
          </a:xfrm>
          <a:prstGeom prst="rect">
            <a:avLst/>
          </a:prstGeom>
          <a:noFill/>
        </p:spPr>
        <p:txBody>
          <a:bodyPr wrap="none" rtlCol="0">
            <a:spAutoFit/>
          </a:bodyPr>
          <a:lstStyle/>
          <a:p>
            <a:r>
              <a:rPr lang="es-MX" sz="2100" dirty="0">
                <a:solidFill>
                  <a:schemeClr val="accent6">
                    <a:lumMod val="75000"/>
                  </a:schemeClr>
                </a:solidFill>
              </a:rPr>
              <a:t>100</a:t>
            </a:r>
          </a:p>
        </p:txBody>
      </p:sp>
      <p:sp>
        <p:nvSpPr>
          <p:cNvPr id="51" name="CuadroTexto 50"/>
          <p:cNvSpPr txBox="1"/>
          <p:nvPr/>
        </p:nvSpPr>
        <p:spPr>
          <a:xfrm rot="14127944">
            <a:off x="4111476" y="11061441"/>
            <a:ext cx="631904" cy="415498"/>
          </a:xfrm>
          <a:prstGeom prst="rect">
            <a:avLst/>
          </a:prstGeom>
          <a:noFill/>
        </p:spPr>
        <p:txBody>
          <a:bodyPr wrap="none" rtlCol="0">
            <a:spAutoFit/>
          </a:bodyPr>
          <a:lstStyle/>
          <a:p>
            <a:r>
              <a:rPr lang="es-MX" sz="2100" dirty="0">
                <a:solidFill>
                  <a:schemeClr val="accent6">
                    <a:lumMod val="75000"/>
                  </a:schemeClr>
                </a:solidFill>
              </a:rPr>
              <a:t>100</a:t>
            </a:r>
          </a:p>
        </p:txBody>
      </p:sp>
      <p:sp>
        <p:nvSpPr>
          <p:cNvPr id="52" name="CuadroTexto 51"/>
          <p:cNvSpPr txBox="1"/>
          <p:nvPr/>
        </p:nvSpPr>
        <p:spPr>
          <a:xfrm>
            <a:off x="6155242" y="8423258"/>
            <a:ext cx="631904" cy="415498"/>
          </a:xfrm>
          <a:prstGeom prst="rect">
            <a:avLst/>
          </a:prstGeom>
          <a:noFill/>
        </p:spPr>
        <p:txBody>
          <a:bodyPr wrap="none" rtlCol="0">
            <a:spAutoFit/>
          </a:bodyPr>
          <a:lstStyle/>
          <a:p>
            <a:r>
              <a:rPr lang="es-MX" sz="2100" dirty="0">
                <a:solidFill>
                  <a:schemeClr val="accent6">
                    <a:lumMod val="75000"/>
                  </a:schemeClr>
                </a:solidFill>
              </a:rPr>
              <a:t>100</a:t>
            </a:r>
          </a:p>
        </p:txBody>
      </p:sp>
      <p:sp>
        <p:nvSpPr>
          <p:cNvPr id="53" name="CuadroTexto 52"/>
          <p:cNvSpPr txBox="1"/>
          <p:nvPr/>
        </p:nvSpPr>
        <p:spPr>
          <a:xfrm>
            <a:off x="3349043" y="7994725"/>
            <a:ext cx="2071401" cy="830997"/>
          </a:xfrm>
          <a:prstGeom prst="rect">
            <a:avLst/>
          </a:prstGeom>
          <a:noFill/>
        </p:spPr>
        <p:txBody>
          <a:bodyPr wrap="none" rtlCol="0">
            <a:spAutoFit/>
          </a:bodyPr>
          <a:lstStyle/>
          <a:p>
            <a:r>
              <a:rPr lang="es-MX" sz="4800" dirty="0">
                <a:solidFill>
                  <a:schemeClr val="accent6">
                    <a:lumMod val="75000"/>
                  </a:schemeClr>
                </a:solidFill>
              </a:rPr>
              <a:t>11,500</a:t>
            </a:r>
          </a:p>
        </p:txBody>
      </p:sp>
      <p:grpSp>
        <p:nvGrpSpPr>
          <p:cNvPr id="54" name="Agrupar 53"/>
          <p:cNvGrpSpPr/>
          <p:nvPr/>
        </p:nvGrpSpPr>
        <p:grpSpPr>
          <a:xfrm rot="6637950">
            <a:off x="10156017" y="8616795"/>
            <a:ext cx="2642096" cy="1172892"/>
            <a:chOff x="915225" y="1267829"/>
            <a:chExt cx="1321048" cy="586446"/>
          </a:xfrm>
        </p:grpSpPr>
        <p:sp>
          <p:nvSpPr>
            <p:cNvPr id="55" name="CuadroTexto 54"/>
            <p:cNvSpPr txBox="1"/>
            <p:nvPr/>
          </p:nvSpPr>
          <p:spPr>
            <a:xfrm rot="19374959">
              <a:off x="915225" y="1413766"/>
              <a:ext cx="315952" cy="207749"/>
            </a:xfrm>
            <a:prstGeom prst="rect">
              <a:avLst/>
            </a:prstGeom>
            <a:noFill/>
          </p:spPr>
          <p:txBody>
            <a:bodyPr wrap="none" rtlCol="0">
              <a:spAutoFit/>
            </a:bodyPr>
            <a:lstStyle/>
            <a:p>
              <a:r>
                <a:rPr lang="es-MX" sz="2100" dirty="0">
                  <a:solidFill>
                    <a:schemeClr val="accent6">
                      <a:lumMod val="75000"/>
                    </a:schemeClr>
                  </a:solidFill>
                </a:rPr>
                <a:t>100</a:t>
              </a:r>
            </a:p>
          </p:txBody>
        </p:sp>
        <p:sp>
          <p:nvSpPr>
            <p:cNvPr id="56" name="CuadroTexto 55"/>
            <p:cNvSpPr txBox="1"/>
            <p:nvPr/>
          </p:nvSpPr>
          <p:spPr>
            <a:xfrm rot="20947280">
              <a:off x="1212236" y="1267829"/>
              <a:ext cx="315952" cy="207749"/>
            </a:xfrm>
            <a:prstGeom prst="rect">
              <a:avLst/>
            </a:prstGeom>
            <a:noFill/>
          </p:spPr>
          <p:txBody>
            <a:bodyPr wrap="none" rtlCol="0">
              <a:spAutoFit/>
            </a:bodyPr>
            <a:lstStyle/>
            <a:p>
              <a:r>
                <a:rPr lang="es-MX" sz="2100" dirty="0">
                  <a:solidFill>
                    <a:schemeClr val="accent6">
                      <a:lumMod val="75000"/>
                    </a:schemeClr>
                  </a:solidFill>
                </a:rPr>
                <a:t>100</a:t>
              </a:r>
            </a:p>
          </p:txBody>
        </p:sp>
        <p:sp>
          <p:nvSpPr>
            <p:cNvPr id="57" name="CuadroTexto 56"/>
            <p:cNvSpPr txBox="1"/>
            <p:nvPr/>
          </p:nvSpPr>
          <p:spPr>
            <a:xfrm rot="1230864">
              <a:off x="1560827" y="1282042"/>
              <a:ext cx="315952" cy="207749"/>
            </a:xfrm>
            <a:prstGeom prst="rect">
              <a:avLst/>
            </a:prstGeom>
            <a:noFill/>
          </p:spPr>
          <p:txBody>
            <a:bodyPr wrap="none" rtlCol="0">
              <a:spAutoFit/>
            </a:bodyPr>
            <a:lstStyle/>
            <a:p>
              <a:r>
                <a:rPr lang="es-MX" sz="2100" dirty="0">
                  <a:solidFill>
                    <a:schemeClr val="accent6">
                      <a:lumMod val="75000"/>
                    </a:schemeClr>
                  </a:solidFill>
                </a:rPr>
                <a:t>100</a:t>
              </a:r>
            </a:p>
          </p:txBody>
        </p:sp>
        <p:sp>
          <p:nvSpPr>
            <p:cNvPr id="58" name="CuadroTexto 57"/>
            <p:cNvSpPr txBox="1"/>
            <p:nvPr/>
          </p:nvSpPr>
          <p:spPr>
            <a:xfrm rot="2401841">
              <a:off x="1803792" y="1403569"/>
              <a:ext cx="315952" cy="207749"/>
            </a:xfrm>
            <a:prstGeom prst="rect">
              <a:avLst/>
            </a:prstGeom>
            <a:noFill/>
          </p:spPr>
          <p:txBody>
            <a:bodyPr wrap="none" rtlCol="0">
              <a:spAutoFit/>
            </a:bodyPr>
            <a:lstStyle/>
            <a:p>
              <a:r>
                <a:rPr lang="es-MX" sz="2100" dirty="0">
                  <a:solidFill>
                    <a:schemeClr val="accent6">
                      <a:lumMod val="75000"/>
                    </a:schemeClr>
                  </a:solidFill>
                </a:rPr>
                <a:t>100</a:t>
              </a:r>
            </a:p>
          </p:txBody>
        </p:sp>
        <p:sp>
          <p:nvSpPr>
            <p:cNvPr id="59" name="CuadroTexto 58"/>
            <p:cNvSpPr txBox="1"/>
            <p:nvPr/>
          </p:nvSpPr>
          <p:spPr>
            <a:xfrm rot="3597618">
              <a:off x="1974423" y="1592424"/>
              <a:ext cx="315952" cy="207749"/>
            </a:xfrm>
            <a:prstGeom prst="rect">
              <a:avLst/>
            </a:prstGeom>
            <a:noFill/>
          </p:spPr>
          <p:txBody>
            <a:bodyPr wrap="none" rtlCol="0">
              <a:spAutoFit/>
            </a:bodyPr>
            <a:lstStyle/>
            <a:p>
              <a:r>
                <a:rPr lang="es-MX" sz="2100" dirty="0">
                  <a:solidFill>
                    <a:schemeClr val="accent6">
                      <a:lumMod val="75000"/>
                    </a:schemeClr>
                  </a:solidFill>
                </a:rPr>
                <a:t>100</a:t>
              </a:r>
            </a:p>
          </p:txBody>
        </p:sp>
      </p:grpSp>
      <p:sp>
        <p:nvSpPr>
          <p:cNvPr id="60" name="Arco de bloque 59"/>
          <p:cNvSpPr/>
          <p:nvPr/>
        </p:nvSpPr>
        <p:spPr>
          <a:xfrm rot="3556703">
            <a:off x="7986922" y="3561118"/>
            <a:ext cx="4962164" cy="4892132"/>
          </a:xfrm>
          <a:prstGeom prst="blockArc">
            <a:avLst>
              <a:gd name="adj1" fmla="val 10689891"/>
              <a:gd name="adj2" fmla="val 21516260"/>
              <a:gd name="adj3" fmla="val 22879"/>
            </a:avLst>
          </a:prstGeom>
          <a:solidFill>
            <a:schemeClr val="accent6">
              <a:lumMod val="75000"/>
              <a:alpha val="28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MX" sz="6000">
              <a:solidFill>
                <a:schemeClr val="tx1"/>
              </a:solidFill>
            </a:endParaRPr>
          </a:p>
        </p:txBody>
      </p:sp>
      <p:sp>
        <p:nvSpPr>
          <p:cNvPr id="61" name="CuadroTexto 60"/>
          <p:cNvSpPr txBox="1"/>
          <p:nvPr/>
        </p:nvSpPr>
        <p:spPr>
          <a:xfrm>
            <a:off x="9253588" y="6729584"/>
            <a:ext cx="1326004" cy="707886"/>
          </a:xfrm>
          <a:prstGeom prst="rect">
            <a:avLst/>
          </a:prstGeom>
          <a:noFill/>
        </p:spPr>
        <p:txBody>
          <a:bodyPr wrap="none" rtlCol="0">
            <a:spAutoFit/>
          </a:bodyPr>
          <a:lstStyle/>
          <a:p>
            <a:r>
              <a:rPr lang="es-MX" sz="4000" dirty="0">
                <a:solidFill>
                  <a:schemeClr val="accent6">
                    <a:lumMod val="75000"/>
                  </a:schemeClr>
                </a:solidFill>
              </a:rPr>
              <a:t>4300</a:t>
            </a:r>
          </a:p>
        </p:txBody>
      </p:sp>
      <p:sp>
        <p:nvSpPr>
          <p:cNvPr id="62" name="CuadroTexto 61"/>
          <p:cNvSpPr txBox="1"/>
          <p:nvPr/>
        </p:nvSpPr>
        <p:spPr>
          <a:xfrm>
            <a:off x="8852172" y="7797372"/>
            <a:ext cx="1326004" cy="707886"/>
          </a:xfrm>
          <a:prstGeom prst="rect">
            <a:avLst/>
          </a:prstGeom>
          <a:noFill/>
        </p:spPr>
        <p:txBody>
          <a:bodyPr wrap="none" rtlCol="0">
            <a:spAutoFit/>
          </a:bodyPr>
          <a:lstStyle/>
          <a:p>
            <a:r>
              <a:rPr lang="es-MX" sz="4000" dirty="0">
                <a:solidFill>
                  <a:schemeClr val="accent6">
                    <a:lumMod val="75000"/>
                  </a:schemeClr>
                </a:solidFill>
              </a:rPr>
              <a:t>4300</a:t>
            </a:r>
          </a:p>
        </p:txBody>
      </p:sp>
      <p:sp>
        <p:nvSpPr>
          <p:cNvPr id="63" name="Arco de bloque 62"/>
          <p:cNvSpPr/>
          <p:nvPr/>
        </p:nvSpPr>
        <p:spPr>
          <a:xfrm rot="8257449">
            <a:off x="8398784" y="6633606"/>
            <a:ext cx="4962164" cy="4892132"/>
          </a:xfrm>
          <a:prstGeom prst="blockArc">
            <a:avLst>
              <a:gd name="adj1" fmla="val 10978756"/>
              <a:gd name="adj2" fmla="val 21516260"/>
              <a:gd name="adj3" fmla="val 22879"/>
            </a:avLst>
          </a:prstGeom>
          <a:solidFill>
            <a:schemeClr val="accent6">
              <a:lumMod val="75000"/>
              <a:alpha val="28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MX" sz="6000">
              <a:solidFill>
                <a:schemeClr val="tx1"/>
              </a:solidFill>
            </a:endParaRPr>
          </a:p>
        </p:txBody>
      </p:sp>
      <p:sp>
        <p:nvSpPr>
          <p:cNvPr id="64" name="Rectángulo 63"/>
          <p:cNvSpPr/>
          <p:nvPr/>
        </p:nvSpPr>
        <p:spPr>
          <a:xfrm>
            <a:off x="14646610" y="3534174"/>
            <a:ext cx="4034968" cy="461808"/>
          </a:xfrm>
          <a:prstGeom prst="rect">
            <a:avLst/>
          </a:prstGeom>
          <a:noFill/>
          <a:ln w="38100" cmpd="sng">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MX" sz="6000"/>
          </a:p>
        </p:txBody>
      </p:sp>
      <p:cxnSp>
        <p:nvCxnSpPr>
          <p:cNvPr id="65" name="Conector recto 64"/>
          <p:cNvCxnSpPr/>
          <p:nvPr/>
        </p:nvCxnSpPr>
        <p:spPr>
          <a:xfrm>
            <a:off x="14324049" y="10409676"/>
            <a:ext cx="1007182" cy="0"/>
          </a:xfrm>
          <a:prstGeom prst="line">
            <a:avLst/>
          </a:prstGeom>
          <a:ln>
            <a:solidFill>
              <a:srgbClr val="E46C0A"/>
            </a:solidFill>
          </a:ln>
        </p:spPr>
        <p:style>
          <a:lnRef idx="2">
            <a:schemeClr val="accent1"/>
          </a:lnRef>
          <a:fillRef idx="0">
            <a:schemeClr val="accent1"/>
          </a:fillRef>
          <a:effectRef idx="1">
            <a:schemeClr val="accent1"/>
          </a:effectRef>
          <a:fontRef idx="minor">
            <a:schemeClr val="tx1"/>
          </a:fontRef>
        </p:style>
      </p:cxnSp>
      <p:cxnSp>
        <p:nvCxnSpPr>
          <p:cNvPr id="66" name="Conector recto 65"/>
          <p:cNvCxnSpPr/>
          <p:nvPr/>
        </p:nvCxnSpPr>
        <p:spPr>
          <a:xfrm>
            <a:off x="17751997" y="10409676"/>
            <a:ext cx="2344190" cy="0"/>
          </a:xfrm>
          <a:prstGeom prst="line">
            <a:avLst/>
          </a:prstGeom>
          <a:ln>
            <a:solidFill>
              <a:srgbClr val="E46C0A"/>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1686713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edge">
                                      <p:cBhvr>
                                        <p:cTn id="7" dur="2000"/>
                                        <p:tgtEl>
                                          <p:spTgt spid="6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1"/>
                                        </p:tgtEl>
                                        <p:attrNameLst>
                                          <p:attrName>style.visibility</p:attrName>
                                        </p:attrNameLst>
                                      </p:cBhvr>
                                      <p:to>
                                        <p:strVal val="visible"/>
                                      </p:to>
                                    </p:set>
                                    <p:animEffect transition="in" filter="barn(inVertical)">
                                      <p:cBhvr>
                                        <p:cTn id="12" dur="500"/>
                                        <p:tgtEl>
                                          <p:spTgt spid="61"/>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wedge">
                                      <p:cBhvr>
                                        <p:cTn id="17" dur="2000"/>
                                        <p:tgtEl>
                                          <p:spTgt spid="6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62"/>
                                        </p:tgtEl>
                                        <p:attrNameLst>
                                          <p:attrName>style.visibility</p:attrName>
                                        </p:attrNameLst>
                                      </p:cBhvr>
                                      <p:to>
                                        <p:strVal val="visible"/>
                                      </p:to>
                                    </p:set>
                                    <p:animEffect transition="in" filter="barn(inVertical)">
                                      <p:cBhvr>
                                        <p:cTn id="22" dur="500"/>
                                        <p:tgtEl>
                                          <p:spTgt spid="62"/>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barn(inVertical)">
                                      <p:cBhvr>
                                        <p:cTn id="27" dur="500"/>
                                        <p:tgtEl>
                                          <p:spTgt spid="53"/>
                                        </p:tgtEl>
                                      </p:cBhvr>
                                    </p:animEffect>
                                  </p:childTnLst>
                                </p:cTn>
                              </p:par>
                            </p:childTnLst>
                          </p:cTn>
                        </p:par>
                      </p:childTnLst>
                    </p:cTn>
                  </p:par>
                  <p:par>
                    <p:cTn id="28" fill="hold">
                      <p:stCondLst>
                        <p:cond delay="indefinite"/>
                      </p:stCondLst>
                      <p:childTnLst>
                        <p:par>
                          <p:cTn id="29" fill="hold">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64"/>
                                        </p:tgtEl>
                                        <p:attrNameLst>
                                          <p:attrName>style.visibility</p:attrName>
                                        </p:attrNameLst>
                                      </p:cBhvr>
                                      <p:to>
                                        <p:strVal val="visible"/>
                                      </p:to>
                                    </p:set>
                                    <p:animEffect transition="in" filter="wedge">
                                      <p:cBhvr>
                                        <p:cTn id="32" dur="2000"/>
                                        <p:tgtEl>
                                          <p:spTgt spid="64"/>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65"/>
                                        </p:tgtEl>
                                        <p:attrNameLst>
                                          <p:attrName>style.visibility</p:attrName>
                                        </p:attrNameLst>
                                      </p:cBhvr>
                                      <p:to>
                                        <p:strVal val="visible"/>
                                      </p:to>
                                    </p:set>
                                    <p:animEffect transition="in" filter="barn(inVertical)">
                                      <p:cBhvr>
                                        <p:cTn id="37" dur="500"/>
                                        <p:tgtEl>
                                          <p:spTgt spid="65"/>
                                        </p:tgtEl>
                                      </p:cBhvr>
                                    </p:animEffect>
                                  </p:childTnLst>
                                </p:cTn>
                              </p:par>
                              <p:par>
                                <p:cTn id="38" presetID="16" presetClass="entr" presetSubtype="21" fill="hold" nodeType="withEffect">
                                  <p:stCondLst>
                                    <p:cond delay="0"/>
                                  </p:stCondLst>
                                  <p:childTnLst>
                                    <p:set>
                                      <p:cBhvr>
                                        <p:cTn id="39" dur="1" fill="hold">
                                          <p:stCondLst>
                                            <p:cond delay="0"/>
                                          </p:stCondLst>
                                        </p:cTn>
                                        <p:tgtEl>
                                          <p:spTgt spid="66"/>
                                        </p:tgtEl>
                                        <p:attrNameLst>
                                          <p:attrName>style.visibility</p:attrName>
                                        </p:attrNameLst>
                                      </p:cBhvr>
                                      <p:to>
                                        <p:strVal val="visible"/>
                                      </p:to>
                                    </p:set>
                                    <p:animEffect transition="in" filter="barn(inVertical)">
                                      <p:cBhvr>
                                        <p:cTn id="40"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60" grpId="0" animBg="1"/>
      <p:bldP spid="61" grpId="0"/>
      <p:bldP spid="62" grpId="0"/>
      <p:bldP spid="63" grpId="0" animBg="1"/>
      <p:bldP spid="6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 name="Business Opportunity Presentation_pdf.jpg" descr="Business Opportunity Presentation_pdf.jpg"/>
          <p:cNvPicPr>
            <a:picLocks noGrp="1" noChangeAspect="1"/>
          </p:cNvPicPr>
          <p:nvPr>
            <p:ph type="pic" idx="13"/>
          </p:nvPr>
        </p:nvPicPr>
        <p:blipFill>
          <a:blip r:embed="rId3"/>
          <a:srcRect/>
          <a:stretch>
            <a:fillRect/>
          </a:stretch>
        </p:blipFill>
        <p:spPr>
          <a:prstGeom prst="rect">
            <a:avLst/>
          </a:prstGeom>
        </p:spPr>
      </p:pic>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ROO_MX_final3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0" y="5528"/>
            <a:ext cx="18288000" cy="13710472"/>
          </a:xfrm>
          <a:prstGeom prst="rect">
            <a:avLst/>
          </a:prstGeom>
        </p:spPr>
      </p:pic>
      <p:sp>
        <p:nvSpPr>
          <p:cNvPr id="5" name="Rectángulo 4"/>
          <p:cNvSpPr/>
          <p:nvPr/>
        </p:nvSpPr>
        <p:spPr>
          <a:xfrm>
            <a:off x="13349111" y="2193009"/>
            <a:ext cx="6321778" cy="1201982"/>
          </a:xfrm>
          <a:prstGeom prst="rect">
            <a:avLst/>
          </a:prstGeom>
          <a:noFill/>
          <a:ln w="38100" cmpd="sng">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MX" sz="6000"/>
          </a:p>
        </p:txBody>
      </p:sp>
      <p:cxnSp>
        <p:nvCxnSpPr>
          <p:cNvPr id="7" name="Conector recto 6"/>
          <p:cNvCxnSpPr/>
          <p:nvPr/>
        </p:nvCxnSpPr>
        <p:spPr>
          <a:xfrm>
            <a:off x="13349111" y="6289232"/>
            <a:ext cx="3471334" cy="0"/>
          </a:xfrm>
          <a:prstGeom prst="line">
            <a:avLst/>
          </a:prstGeom>
          <a:ln>
            <a:solidFill>
              <a:srgbClr val="E46C0A"/>
            </a:solidFill>
          </a:ln>
        </p:spPr>
        <p:style>
          <a:lnRef idx="2">
            <a:schemeClr val="accent1"/>
          </a:lnRef>
          <a:fillRef idx="0">
            <a:schemeClr val="accent1"/>
          </a:fillRef>
          <a:effectRef idx="1">
            <a:schemeClr val="accent1"/>
          </a:effectRef>
          <a:fontRef idx="minor">
            <a:schemeClr val="tx1"/>
          </a:fontRef>
        </p:style>
      </p:cxnSp>
      <p:cxnSp>
        <p:nvCxnSpPr>
          <p:cNvPr id="8" name="Conector recto 7"/>
          <p:cNvCxnSpPr/>
          <p:nvPr/>
        </p:nvCxnSpPr>
        <p:spPr>
          <a:xfrm>
            <a:off x="16154603" y="6932698"/>
            <a:ext cx="2344190" cy="0"/>
          </a:xfrm>
          <a:prstGeom prst="line">
            <a:avLst/>
          </a:prstGeom>
          <a:ln>
            <a:solidFill>
              <a:srgbClr val="E46C0A"/>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8012773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par>
                                <p:cTn id="13" presetID="16" presetClass="entr" presetSubtype="21"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ROO_MX_final3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0" y="5528"/>
            <a:ext cx="18288000" cy="13710472"/>
          </a:xfrm>
          <a:prstGeom prst="rect">
            <a:avLst/>
          </a:prstGeom>
        </p:spPr>
      </p:pic>
    </p:spTree>
    <p:extLst>
      <p:ext uri="{BB962C8B-B14F-4D97-AF65-F5344CB8AC3E}">
        <p14:creationId xmlns:p14="http://schemas.microsoft.com/office/powerpoint/2010/main" val="1852208001"/>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3048000" y="0"/>
            <a:ext cx="18288000" cy="137160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6000"/>
          </a:p>
        </p:txBody>
      </p:sp>
      <p:pic>
        <p:nvPicPr>
          <p:cNvPr id="7" name="Picture 6" descr="PAGE_19.png"/>
          <p:cNvPicPr>
            <a:picLocks noChangeAspect="1"/>
          </p:cNvPicPr>
          <p:nvPr/>
        </p:nvPicPr>
        <p:blipFill rotWithShape="1">
          <a:blip r:embed="rId3" cstate="screen">
            <a:extLst>
              <a:ext uri="{28A0092B-C50C-407E-A947-70E740481C1C}">
                <a14:useLocalDpi xmlns:a14="http://schemas.microsoft.com/office/drawing/2010/main"/>
              </a:ext>
            </a:extLst>
          </a:blip>
          <a:srcRect l="283" t="21165" b="9039"/>
          <a:stretch/>
        </p:blipFill>
        <p:spPr>
          <a:xfrm>
            <a:off x="1409023" y="2231318"/>
            <a:ext cx="21450977" cy="11260747"/>
          </a:xfrm>
          <a:prstGeom prst="rect">
            <a:avLst/>
          </a:prstGeom>
        </p:spPr>
      </p:pic>
      <p:sp>
        <p:nvSpPr>
          <p:cNvPr id="9" name="Rectangle 8"/>
          <p:cNvSpPr/>
          <p:nvPr/>
        </p:nvSpPr>
        <p:spPr>
          <a:xfrm>
            <a:off x="4350480" y="2940864"/>
            <a:ext cx="9144000" cy="1558055"/>
          </a:xfrm>
          <a:prstGeom prst="rect">
            <a:avLst/>
          </a:prstGeom>
        </p:spPr>
        <p:txBody>
          <a:bodyPr>
            <a:spAutoFit/>
          </a:bodyPr>
          <a:lstStyle/>
          <a:p>
            <a:pPr>
              <a:lnSpc>
                <a:spcPts val="6600"/>
              </a:lnSpc>
              <a:tabLst>
                <a:tab pos="431800" algn="l"/>
              </a:tabLst>
            </a:pPr>
            <a:r>
              <a:rPr lang="en-US" altLang="zh-CN" sz="4400" dirty="0">
                <a:solidFill>
                  <a:srgbClr val="231F20"/>
                </a:solidFill>
                <a:latin typeface="Arial" panose="020B0604020202020204" pitchFamily="34" charset="0"/>
                <a:cs typeface="Arial" panose="020B0604020202020204" pitchFamily="34" charset="0"/>
              </a:rPr>
              <a:t> </a:t>
            </a:r>
            <a:r>
              <a:rPr lang="en-US" altLang="zh-CN" sz="4400" dirty="0" err="1">
                <a:solidFill>
                  <a:srgbClr val="231F20"/>
                </a:solidFill>
                <a:latin typeface="Arial" panose="020B0604020202020204" pitchFamily="34" charset="0"/>
                <a:cs typeface="Arial" panose="020B0604020202020204" pitchFamily="34" charset="0"/>
              </a:rPr>
              <a:t>Ingreso</a:t>
            </a:r>
            <a:r>
              <a:rPr lang="en-US" altLang="zh-CN" sz="4400" dirty="0">
                <a:solidFill>
                  <a:srgbClr val="231F20"/>
                </a:solidFill>
                <a:latin typeface="Arial" panose="020B0604020202020204" pitchFamily="34" charset="0"/>
                <a:cs typeface="Arial" panose="020B0604020202020204" pitchFamily="34" charset="0"/>
              </a:rPr>
              <a:t> </a:t>
            </a:r>
            <a:r>
              <a:rPr lang="en-US" altLang="zh-CN" sz="4400" dirty="0" err="1">
                <a:solidFill>
                  <a:srgbClr val="231F20"/>
                </a:solidFill>
                <a:latin typeface="Arial" panose="020B0604020202020204" pitchFamily="34" charset="0"/>
                <a:cs typeface="Arial" panose="020B0604020202020204" pitchFamily="34" charset="0"/>
              </a:rPr>
              <a:t>anual</a:t>
            </a:r>
            <a:r>
              <a:rPr lang="en-US" altLang="zh-CN" sz="4400" dirty="0">
                <a:solidFill>
                  <a:srgbClr val="231F20"/>
                </a:solidFill>
                <a:latin typeface="Arial" panose="020B0604020202020204" pitchFamily="34" charset="0"/>
                <a:cs typeface="Arial" panose="020B0604020202020204" pitchFamily="34" charset="0"/>
              </a:rPr>
              <a:t> (</a:t>
            </a:r>
            <a:r>
              <a:rPr lang="en-US" altLang="zh-CN" sz="4400" dirty="0" err="1">
                <a:solidFill>
                  <a:srgbClr val="231F20"/>
                </a:solidFill>
                <a:latin typeface="Arial" panose="020B0604020202020204" pitchFamily="34" charset="0"/>
                <a:cs typeface="Arial" panose="020B0604020202020204" pitchFamily="34" charset="0"/>
              </a:rPr>
              <a:t>promedio</a:t>
            </a:r>
            <a:r>
              <a:rPr lang="en-US" altLang="zh-CN" sz="4400" dirty="0">
                <a:solidFill>
                  <a:srgbClr val="231F20"/>
                </a:solidFill>
                <a:latin typeface="Arial" panose="020B0604020202020204" pitchFamily="34" charset="0"/>
                <a:cs typeface="Arial" panose="020B0604020202020204" pitchFamily="34" charset="0"/>
              </a:rPr>
              <a:t>) </a:t>
            </a:r>
          </a:p>
          <a:p>
            <a:pPr algn="l">
              <a:lnSpc>
                <a:spcPts val="4800"/>
              </a:lnSpc>
              <a:tabLst>
                <a:tab pos="431800" algn="l"/>
              </a:tabLst>
            </a:pPr>
            <a:r>
              <a:rPr lang="en-US" altLang="zh-CN" sz="4400" dirty="0">
                <a:solidFill>
                  <a:schemeClr val="accent4">
                    <a:lumMod val="50000"/>
                  </a:schemeClr>
                </a:solidFill>
                <a:latin typeface="Arial" panose="020B0604020202020204" pitchFamily="34" charset="0"/>
                <a:cs typeface="Arial" panose="020B0604020202020204" pitchFamily="34" charset="0"/>
              </a:rPr>
              <a:t>Total de </a:t>
            </a:r>
            <a:r>
              <a:rPr lang="en-US" altLang="zh-CN" sz="4400" dirty="0" err="1">
                <a:solidFill>
                  <a:schemeClr val="accent4">
                    <a:lumMod val="50000"/>
                  </a:schemeClr>
                </a:solidFill>
                <a:latin typeface="Arial" panose="020B0604020202020204" pitchFamily="34" charset="0"/>
                <a:cs typeface="Arial" panose="020B0604020202020204" pitchFamily="34" charset="0"/>
              </a:rPr>
              <a:t>bonos</a:t>
            </a:r>
            <a:r>
              <a:rPr lang="en-US" altLang="zh-CN" sz="4400" dirty="0">
                <a:solidFill>
                  <a:schemeClr val="accent4">
                    <a:lumMod val="50000"/>
                  </a:schemeClr>
                </a:solidFill>
                <a:latin typeface="Arial" panose="020B0604020202020204" pitchFamily="34" charset="0"/>
                <a:cs typeface="Arial" panose="020B0604020202020204" pitchFamily="34" charset="0"/>
              </a:rPr>
              <a:t>. </a:t>
            </a:r>
          </a:p>
        </p:txBody>
      </p:sp>
      <p:sp>
        <p:nvSpPr>
          <p:cNvPr id="10" name="Rectangle 9"/>
          <p:cNvSpPr/>
          <p:nvPr/>
        </p:nvSpPr>
        <p:spPr>
          <a:xfrm>
            <a:off x="4735109" y="6123995"/>
            <a:ext cx="3157632" cy="1229760"/>
          </a:xfrm>
          <a:prstGeom prst="rect">
            <a:avLst/>
          </a:prstGeom>
        </p:spPr>
        <p:txBody>
          <a:bodyPr wrap="square">
            <a:spAutoFit/>
          </a:bodyPr>
          <a:lstStyle/>
          <a:p>
            <a:pPr>
              <a:lnSpc>
                <a:spcPts val="4600"/>
              </a:lnSpc>
            </a:pPr>
            <a:r>
              <a:rPr lang="en-US" altLang="zh-CN" sz="3200" dirty="0">
                <a:latin typeface="Arial" panose="020B0604020202020204" pitchFamily="34" charset="0"/>
                <a:cs typeface="Arial" panose="020B0604020202020204" pitchFamily="34" charset="0"/>
              </a:rPr>
              <a:t>USD $25,000</a:t>
            </a:r>
          </a:p>
          <a:p>
            <a:pPr>
              <a:lnSpc>
                <a:spcPts val="4600"/>
              </a:lnSpc>
            </a:pPr>
            <a:r>
              <a:rPr lang="en-US" altLang="zh-CN" sz="3200" dirty="0">
                <a:solidFill>
                  <a:schemeClr val="accent4">
                    <a:lumMod val="50000"/>
                  </a:schemeClr>
                </a:solidFill>
                <a:latin typeface="Arial" panose="020B0604020202020204" pitchFamily="34" charset="0"/>
                <a:cs typeface="Arial" panose="020B0604020202020204" pitchFamily="34" charset="0"/>
              </a:rPr>
              <a:t>USD$ 10,000</a:t>
            </a:r>
          </a:p>
        </p:txBody>
      </p:sp>
      <p:sp>
        <p:nvSpPr>
          <p:cNvPr id="11" name="Rectangle 10"/>
          <p:cNvSpPr/>
          <p:nvPr/>
        </p:nvSpPr>
        <p:spPr>
          <a:xfrm>
            <a:off x="8371622" y="5523549"/>
            <a:ext cx="3820378" cy="1220847"/>
          </a:xfrm>
          <a:prstGeom prst="rect">
            <a:avLst/>
          </a:prstGeom>
        </p:spPr>
        <p:txBody>
          <a:bodyPr wrap="square">
            <a:spAutoFit/>
          </a:bodyPr>
          <a:lstStyle/>
          <a:p>
            <a:pPr>
              <a:lnSpc>
                <a:spcPts val="4600"/>
              </a:lnSpc>
            </a:pPr>
            <a:r>
              <a:rPr lang="en-US" altLang="zh-CN" sz="3600" dirty="0">
                <a:latin typeface="Arial" panose="020B0604020202020204" pitchFamily="34" charset="0"/>
                <a:cs typeface="Arial" panose="020B0604020202020204" pitchFamily="34" charset="0"/>
              </a:rPr>
              <a:t>USD 100,000</a:t>
            </a:r>
          </a:p>
          <a:p>
            <a:pPr>
              <a:lnSpc>
                <a:spcPts val="4200"/>
              </a:lnSpc>
            </a:pPr>
            <a:r>
              <a:rPr lang="en-US" altLang="zh-CN" sz="3600" dirty="0">
                <a:solidFill>
                  <a:schemeClr val="accent4">
                    <a:lumMod val="50000"/>
                  </a:schemeClr>
                </a:solidFill>
                <a:latin typeface="Arial" panose="020B0604020202020204" pitchFamily="34" charset="0"/>
                <a:cs typeface="Arial" panose="020B0604020202020204" pitchFamily="34" charset="0"/>
              </a:rPr>
              <a:t>USD 24,000</a:t>
            </a:r>
          </a:p>
        </p:txBody>
      </p:sp>
      <p:sp>
        <p:nvSpPr>
          <p:cNvPr id="12" name="Rectangle 11"/>
          <p:cNvSpPr/>
          <p:nvPr/>
        </p:nvSpPr>
        <p:spPr>
          <a:xfrm>
            <a:off x="12245478" y="5160787"/>
            <a:ext cx="3511327" cy="1210524"/>
          </a:xfrm>
          <a:prstGeom prst="rect">
            <a:avLst/>
          </a:prstGeom>
        </p:spPr>
        <p:txBody>
          <a:bodyPr wrap="square">
            <a:spAutoFit/>
          </a:bodyPr>
          <a:lstStyle/>
          <a:p>
            <a:pPr>
              <a:lnSpc>
                <a:spcPts val="4600"/>
              </a:lnSpc>
            </a:pPr>
            <a:r>
              <a:rPr lang="en-US" altLang="zh-CN" sz="3600" dirty="0">
                <a:latin typeface="Arial" panose="020B0604020202020204" pitchFamily="34" charset="0"/>
                <a:cs typeface="Arial" panose="020B0604020202020204" pitchFamily="34" charset="0"/>
              </a:rPr>
              <a:t>USD $250,000</a:t>
            </a:r>
          </a:p>
          <a:p>
            <a:pPr>
              <a:lnSpc>
                <a:spcPts val="4400"/>
              </a:lnSpc>
            </a:pPr>
            <a:r>
              <a:rPr lang="en-US" altLang="zh-CN" sz="3600" dirty="0">
                <a:solidFill>
                  <a:schemeClr val="accent4">
                    <a:lumMod val="50000"/>
                  </a:schemeClr>
                </a:solidFill>
                <a:latin typeface="Arial" panose="020B0604020202020204" pitchFamily="34" charset="0"/>
                <a:cs typeface="Arial" panose="020B0604020202020204" pitchFamily="34" charset="0"/>
              </a:rPr>
              <a:t>USD $132,000</a:t>
            </a:r>
          </a:p>
        </p:txBody>
      </p:sp>
      <p:sp>
        <p:nvSpPr>
          <p:cNvPr id="13" name="Rectangle 12"/>
          <p:cNvSpPr/>
          <p:nvPr/>
        </p:nvSpPr>
        <p:spPr>
          <a:xfrm>
            <a:off x="7085362" y="10491080"/>
            <a:ext cx="3450354" cy="477759"/>
          </a:xfrm>
          <a:prstGeom prst="rect">
            <a:avLst/>
          </a:prstGeom>
        </p:spPr>
        <p:txBody>
          <a:bodyPr wrap="square">
            <a:spAutoFit/>
          </a:bodyPr>
          <a:lstStyle/>
          <a:p>
            <a:pPr>
              <a:lnSpc>
                <a:spcPts val="3400"/>
              </a:lnSpc>
              <a:tabLst>
                <a:tab pos="101600" algn="l"/>
                <a:tab pos="635000" algn="l"/>
                <a:tab pos="660400" algn="l"/>
                <a:tab pos="1117600" algn="l"/>
                <a:tab pos="1574800" algn="l"/>
              </a:tabLst>
            </a:pPr>
            <a:r>
              <a:rPr lang="en-US" altLang="zh-CN" sz="2000" spc="200" dirty="0">
                <a:solidFill>
                  <a:srgbClr val="FFFFFF"/>
                </a:solidFill>
                <a:latin typeface="Arial" panose="020B0604020202020204" pitchFamily="34" charset="0"/>
                <a:cs typeface="Arial" panose="020B0604020202020204" pitchFamily="34" charset="0"/>
              </a:rPr>
              <a:t>CONFERENCIA ORO</a:t>
            </a:r>
          </a:p>
        </p:txBody>
      </p:sp>
      <p:sp>
        <p:nvSpPr>
          <p:cNvPr id="14" name="Rectangle 13"/>
          <p:cNvSpPr/>
          <p:nvPr/>
        </p:nvSpPr>
        <p:spPr>
          <a:xfrm>
            <a:off x="15808645" y="4188379"/>
            <a:ext cx="3820377" cy="1220847"/>
          </a:xfrm>
          <a:prstGeom prst="rect">
            <a:avLst/>
          </a:prstGeom>
        </p:spPr>
        <p:txBody>
          <a:bodyPr wrap="square">
            <a:spAutoFit/>
          </a:bodyPr>
          <a:lstStyle/>
          <a:p>
            <a:pPr>
              <a:lnSpc>
                <a:spcPts val="4600"/>
              </a:lnSpc>
              <a:tabLst>
                <a:tab pos="2133600" algn="l"/>
              </a:tabLst>
            </a:pPr>
            <a:r>
              <a:rPr lang="en-US" altLang="zh-CN" sz="3600" dirty="0">
                <a:latin typeface="Arial" panose="020B0604020202020204" pitchFamily="34" charset="0"/>
                <a:cs typeface="Arial" panose="020B0604020202020204" pitchFamily="34" charset="0"/>
              </a:rPr>
              <a:t>USD $700,000</a:t>
            </a:r>
          </a:p>
          <a:p>
            <a:pPr>
              <a:lnSpc>
                <a:spcPts val="4200"/>
              </a:lnSpc>
              <a:tabLst>
                <a:tab pos="2133600" algn="l"/>
              </a:tabLst>
            </a:pPr>
            <a:r>
              <a:rPr lang="en-US" altLang="zh-CN" sz="3600" dirty="0">
                <a:solidFill>
                  <a:schemeClr val="accent4">
                    <a:lumMod val="50000"/>
                  </a:schemeClr>
                </a:solidFill>
                <a:latin typeface="Arial" panose="020B0604020202020204" pitchFamily="34" charset="0"/>
                <a:cs typeface="Arial" panose="020B0604020202020204" pitchFamily="34" charset="0"/>
              </a:rPr>
              <a:t>USD $2,000,000</a:t>
            </a:r>
          </a:p>
        </p:txBody>
      </p:sp>
      <p:sp>
        <p:nvSpPr>
          <p:cNvPr id="15" name="Rectangle 14"/>
          <p:cNvSpPr/>
          <p:nvPr/>
        </p:nvSpPr>
        <p:spPr>
          <a:xfrm>
            <a:off x="4253658" y="9870504"/>
            <a:ext cx="2127505" cy="740139"/>
          </a:xfrm>
          <a:prstGeom prst="rect">
            <a:avLst/>
          </a:prstGeom>
        </p:spPr>
        <p:txBody>
          <a:bodyPr wrap="none">
            <a:spAutoFit/>
          </a:bodyPr>
          <a:lstStyle/>
          <a:p>
            <a:pPr>
              <a:lnSpc>
                <a:spcPts val="5400"/>
              </a:lnSpc>
              <a:tabLst>
                <a:tab pos="127000" algn="l"/>
                <a:tab pos="533400" algn="l"/>
                <a:tab pos="1041400" algn="l"/>
                <a:tab pos="1473200" algn="l"/>
              </a:tabLst>
            </a:pPr>
            <a:r>
              <a:rPr lang="en-US" altLang="zh-CN" sz="4400" spc="200" dirty="0">
                <a:solidFill>
                  <a:schemeClr val="accent1"/>
                </a:solidFill>
                <a:latin typeface="Arial" panose="020B0604020202020204" pitchFamily="34" charset="0"/>
                <a:cs typeface="Arial" panose="020B0604020202020204" pitchFamily="34" charset="0"/>
              </a:rPr>
              <a:t>VIAJE </a:t>
            </a:r>
          </a:p>
        </p:txBody>
      </p:sp>
      <p:sp>
        <p:nvSpPr>
          <p:cNvPr id="16" name="Rectangle 15"/>
          <p:cNvSpPr/>
          <p:nvPr/>
        </p:nvSpPr>
        <p:spPr>
          <a:xfrm>
            <a:off x="4063344" y="1192852"/>
            <a:ext cx="16205472" cy="909801"/>
          </a:xfrm>
          <a:prstGeom prst="rect">
            <a:avLst/>
          </a:prstGeom>
        </p:spPr>
        <p:txBody>
          <a:bodyPr wrap="square">
            <a:spAutoFit/>
          </a:bodyPr>
          <a:lstStyle/>
          <a:p>
            <a:pPr>
              <a:lnSpc>
                <a:spcPts val="6800"/>
              </a:lnSpc>
              <a:tabLst>
                <a:tab pos="431800" algn="l"/>
              </a:tabLst>
            </a:pPr>
            <a:r>
              <a:rPr lang="en-US" altLang="zh-CN" sz="5600" spc="400" dirty="0">
                <a:solidFill>
                  <a:srgbClr val="669900"/>
                </a:solidFill>
                <a:latin typeface="Arial"/>
                <a:cs typeface="Arial"/>
              </a:rPr>
              <a:t>BONOS EXTRAS </a:t>
            </a:r>
            <a:r>
              <a:rPr lang="en-US" altLang="zh-CN" sz="5600" spc="400" dirty="0">
                <a:latin typeface="Arial"/>
                <a:cs typeface="Arial"/>
              </a:rPr>
              <a:t>EN EL PLAN DEL EXITO </a:t>
            </a:r>
          </a:p>
        </p:txBody>
      </p:sp>
      <p:sp>
        <p:nvSpPr>
          <p:cNvPr id="17" name="Rectangle 16"/>
          <p:cNvSpPr/>
          <p:nvPr/>
        </p:nvSpPr>
        <p:spPr>
          <a:xfrm>
            <a:off x="11105161" y="10261402"/>
            <a:ext cx="3305730" cy="937116"/>
          </a:xfrm>
          <a:prstGeom prst="rect">
            <a:avLst/>
          </a:prstGeom>
        </p:spPr>
        <p:txBody>
          <a:bodyPr wrap="square">
            <a:spAutoFit/>
          </a:bodyPr>
          <a:lstStyle/>
          <a:p>
            <a:pPr>
              <a:lnSpc>
                <a:spcPts val="3400"/>
              </a:lnSpc>
              <a:tabLst>
                <a:tab pos="101600" algn="l"/>
                <a:tab pos="635000" algn="l"/>
                <a:tab pos="660400" algn="l"/>
                <a:tab pos="1117600" algn="l"/>
                <a:tab pos="1574800" algn="l"/>
              </a:tabLst>
            </a:pPr>
            <a:r>
              <a:rPr lang="en-US" altLang="zh-CN" sz="2000" spc="200" dirty="0">
                <a:solidFill>
                  <a:srgbClr val="FFFFFF"/>
                </a:solidFill>
                <a:latin typeface="Arial" panose="020B0604020202020204" pitchFamily="34" charset="0"/>
                <a:cs typeface="Arial" panose="020B0604020202020204" pitchFamily="34" charset="0"/>
              </a:rPr>
              <a:t>CONFERENCIA DIAMANTE </a:t>
            </a:r>
          </a:p>
        </p:txBody>
      </p:sp>
      <p:sp>
        <p:nvSpPr>
          <p:cNvPr id="18" name="Rectangle 17"/>
          <p:cNvSpPr/>
          <p:nvPr/>
        </p:nvSpPr>
        <p:spPr>
          <a:xfrm>
            <a:off x="15259714" y="10263570"/>
            <a:ext cx="3305730" cy="937116"/>
          </a:xfrm>
          <a:prstGeom prst="rect">
            <a:avLst/>
          </a:prstGeom>
        </p:spPr>
        <p:txBody>
          <a:bodyPr wrap="square">
            <a:spAutoFit/>
          </a:bodyPr>
          <a:lstStyle/>
          <a:p>
            <a:pPr>
              <a:lnSpc>
                <a:spcPts val="3400"/>
              </a:lnSpc>
              <a:tabLst>
                <a:tab pos="101600" algn="l"/>
                <a:tab pos="635000" algn="l"/>
                <a:tab pos="660400" algn="l"/>
                <a:tab pos="1117600" algn="l"/>
                <a:tab pos="1574800" algn="l"/>
              </a:tabLst>
            </a:pPr>
            <a:r>
              <a:rPr lang="en-US" altLang="zh-CN" sz="2000" spc="200" dirty="0">
                <a:solidFill>
                  <a:srgbClr val="FFFFFF"/>
                </a:solidFill>
                <a:latin typeface="Arial" panose="020B0604020202020204" pitchFamily="34" charset="0"/>
                <a:cs typeface="Arial" panose="020B0604020202020204" pitchFamily="34" charset="0"/>
              </a:rPr>
              <a:t>CONFERENCIA EJECUTIVO</a:t>
            </a:r>
          </a:p>
        </p:txBody>
      </p:sp>
    </p:spTree>
    <p:extLst>
      <p:ext uri="{BB962C8B-B14F-4D97-AF65-F5344CB8AC3E}">
        <p14:creationId xmlns:p14="http://schemas.microsoft.com/office/powerpoint/2010/main" val="3140209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 name="Título"/>
          <p:cNvSpPr txBox="1">
            <a:spLocks noGrp="1"/>
          </p:cNvSpPr>
          <p:nvPr>
            <p:ph type="title"/>
          </p:nvPr>
        </p:nvSpPr>
        <p:spPr>
          <a:prstGeom prst="rect">
            <a:avLst/>
          </a:prstGeom>
        </p:spPr>
        <p:txBody>
          <a:bodyPr/>
          <a:lstStyle/>
          <a:p>
            <a:endParaRPr/>
          </a:p>
        </p:txBody>
      </p:sp>
      <p:sp>
        <p:nvSpPr>
          <p:cNvPr id="186" name="Cuerpo"/>
          <p:cNvSpPr txBox="1">
            <a:spLocks noGrp="1"/>
          </p:cNvSpPr>
          <p:nvPr>
            <p:ph type="body" idx="1"/>
          </p:nvPr>
        </p:nvSpPr>
        <p:spPr>
          <a:prstGeom prst="rect">
            <a:avLst/>
          </a:prstGeom>
        </p:spPr>
        <p:txBody>
          <a:bodyPr/>
          <a:lstStyle/>
          <a:p>
            <a:endParaRPr/>
          </a:p>
        </p:txBody>
      </p:sp>
      <p:pic>
        <p:nvPicPr>
          <p:cNvPr id="187" name="25.jpg" descr="25.jpg"/>
          <p:cNvPicPr>
            <a:picLocks noChangeAspect="1"/>
          </p:cNvPicPr>
          <p:nvPr/>
        </p:nvPicPr>
        <p:blipFill>
          <a:blip r:embed="rId3"/>
          <a:stretch>
            <a:fillRect/>
          </a:stretch>
        </p:blipFill>
        <p:spPr>
          <a:xfrm>
            <a:off x="0" y="0"/>
            <a:ext cx="24384000" cy="13716000"/>
          </a:xfrm>
          <a:prstGeom prst="rect">
            <a:avLst/>
          </a:prstGeom>
          <a:ln w="12700">
            <a:miter lim="400000"/>
          </a:ln>
        </p:spPr>
      </p:pic>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Marcador de posición de imagen 2" descr="ROO_MX_final15.jpg"/>
          <p:cNvPicPr>
            <a:picLocks noGrp="1" noChangeAspect="1"/>
          </p:cNvPicPr>
          <p:nvPr>
            <p:ph type="pic" idx="13"/>
          </p:nvPr>
        </p:nvPicPr>
        <p:blipFill rotWithShape="1">
          <a:blip r:embed="rId2">
            <a:extLst>
              <a:ext uri="{28A0092B-C50C-407E-A947-70E740481C1C}">
                <a14:useLocalDpi xmlns:a14="http://schemas.microsoft.com/office/drawing/2010/main" val="0"/>
              </a:ext>
            </a:extLst>
          </a:blip>
          <a:srcRect l="28432" t="16826" r="31199" b="34843"/>
          <a:stretch/>
        </p:blipFill>
        <p:spPr>
          <a:xfrm>
            <a:off x="2434420" y="793597"/>
            <a:ext cx="12701378" cy="11400490"/>
          </a:xfrm>
          <a:prstGeom prst="rect">
            <a:avLst/>
          </a:prstGeom>
        </p:spPr>
      </p:pic>
    </p:spTree>
    <p:extLst>
      <p:ext uri="{BB962C8B-B14F-4D97-AF65-F5344CB8AC3E}">
        <p14:creationId xmlns:p14="http://schemas.microsoft.com/office/powerpoint/2010/main" val="3058350794"/>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 name="Business Opportunity Presentation_pdf4.jpg" descr="Business Opportunity Presentation_pdf4.jpg"/>
          <p:cNvPicPr>
            <a:picLocks noGrp="1" noChangeAspect="1"/>
          </p:cNvPicPr>
          <p:nvPr>
            <p:ph type="pic" idx="13"/>
          </p:nvPr>
        </p:nvPicPr>
        <p:blipFill>
          <a:blip r:embed="rId3"/>
          <a:srcRect/>
          <a:stretch>
            <a:fillRect/>
          </a:stretch>
        </p:blipFill>
        <p:spPr>
          <a:prstGeom prst="rect">
            <a:avLst/>
          </a:prstGeom>
        </p:spPr>
      </p:pic>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7" name="Business Opportunity Presentation_pdf5.jpg" descr="Business Opportunity Presentation_pdf5.jpg"/>
          <p:cNvPicPr>
            <a:picLocks noGrp="1" noChangeAspect="1"/>
          </p:cNvPicPr>
          <p:nvPr>
            <p:ph type="pic" idx="13"/>
          </p:nvPr>
        </p:nvPicPr>
        <p:blipFill>
          <a:blip r:embed="rId3"/>
          <a:srcRect/>
          <a:stretch>
            <a:fillRect/>
          </a:stretch>
        </p:blipFill>
        <p:spPr>
          <a:prstGeom prst="rect">
            <a:avLst/>
          </a:prstGeom>
        </p:spPr>
      </p:pic>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 name="Business Opportunity Presentation_pdf6.jpg" descr="Business Opportunity Presentation_pdf6.jpg"/>
          <p:cNvPicPr>
            <a:picLocks noChangeAspect="1"/>
          </p:cNvPicPr>
          <p:nvPr/>
        </p:nvPicPr>
        <p:blipFill>
          <a:blip r:embed="rId3"/>
          <a:stretch>
            <a:fillRect/>
          </a:stretch>
        </p:blipFill>
        <p:spPr>
          <a:xfrm>
            <a:off x="0" y="0"/>
            <a:ext cx="24384000" cy="13716000"/>
          </a:xfrm>
          <a:prstGeom prst="rect">
            <a:avLst/>
          </a:prstGeom>
          <a:ln w="12700">
            <a:miter lim="400000"/>
          </a:ln>
        </p:spPr>
      </p:pic>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 name="Business Opportunity Presentation_pdf7.jpg" descr="Business Opportunity Presentation_pdf7.jpg"/>
          <p:cNvPicPr>
            <a:picLocks noGrp="1" noChangeAspect="1"/>
          </p:cNvPicPr>
          <p:nvPr>
            <p:ph type="pic" idx="13"/>
          </p:nvPr>
        </p:nvPicPr>
        <p:blipFill>
          <a:blip r:embed="rId3"/>
          <a:srcRect/>
          <a:stretch>
            <a:fillRect/>
          </a:stretch>
        </p:blipFill>
        <p:spPr>
          <a:prstGeom prst="rect">
            <a:avLst/>
          </a:prstGeom>
        </p:spPr>
      </p:pic>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 name="Business Opportunity Presentation_pdf8.jpg" descr="Business Opportunity Presentation_pdf8.jpg"/>
          <p:cNvPicPr>
            <a:picLocks noGrp="1" noChangeAspect="1"/>
          </p:cNvPicPr>
          <p:nvPr>
            <p:ph type="pic" idx="13"/>
          </p:nvPr>
        </p:nvPicPr>
        <p:blipFill>
          <a:blip r:embed="rId3"/>
          <a:srcRect/>
          <a:stretch>
            <a:fillRect/>
          </a:stretch>
        </p:blipFill>
        <p:spPr>
          <a:prstGeom prst="rect">
            <a:avLst/>
          </a:prstGeom>
        </p:spPr>
      </p:pic>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 name="Business Opportunity Presentation_pdf9.jpg" descr="Business Opportunity Presentation_pdf9.jpg"/>
          <p:cNvPicPr>
            <a:picLocks noGrp="1" noChangeAspect="1"/>
          </p:cNvPicPr>
          <p:nvPr>
            <p:ph type="pic" idx="13"/>
          </p:nvPr>
        </p:nvPicPr>
        <p:blipFill>
          <a:blip r:embed="rId3"/>
          <a:srcRect/>
          <a:stretch>
            <a:fillRect/>
          </a:stretch>
        </p:blipFill>
        <p:spPr>
          <a:prstGeom prst="rect">
            <a:avLst/>
          </a:prstGeom>
        </p:spPr>
      </p:pic>
    </p:spTree>
  </p:cSld>
  <p:clrMapOvr>
    <a:masterClrMapping/>
  </p:clrMapOvr>
  <p:transition spd="med"/>
</p:sld>
</file>

<file path=ppt/theme/theme1.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16346</TotalTime>
  <Words>6449</Words>
  <Application>Microsoft Office PowerPoint</Application>
  <PresentationFormat>Personalizado</PresentationFormat>
  <Paragraphs>643</Paragraphs>
  <Slides>34</Slides>
  <Notes>33</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34</vt:i4>
      </vt:variant>
    </vt:vector>
  </HeadingPairs>
  <TitlesOfParts>
    <vt:vector size="39" baseType="lpstr">
      <vt:lpstr>Arial</vt:lpstr>
      <vt:lpstr>Helvetica Neue</vt:lpstr>
      <vt:lpstr>Helvetica Neue Light</vt:lpstr>
      <vt:lpstr>Helvetica Neue Medium</vt:lpstr>
      <vt:lpstr>White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Federico</dc:creator>
  <cp:lastModifiedBy>Federico Cedillo</cp:lastModifiedBy>
  <cp:revision>106</cp:revision>
  <dcterms:modified xsi:type="dcterms:W3CDTF">2020-05-09T02:31:12Z</dcterms:modified>
</cp:coreProperties>
</file>